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332" r:id="rId3"/>
    <p:sldId id="257" r:id="rId4"/>
    <p:sldId id="258" r:id="rId5"/>
    <p:sldId id="325" r:id="rId6"/>
    <p:sldId id="259" r:id="rId7"/>
    <p:sldId id="260" r:id="rId8"/>
    <p:sldId id="261" r:id="rId9"/>
    <p:sldId id="262" r:id="rId10"/>
    <p:sldId id="300" r:id="rId11"/>
    <p:sldId id="298" r:id="rId12"/>
    <p:sldId id="299" r:id="rId13"/>
    <p:sldId id="293" r:id="rId14"/>
    <p:sldId id="301" r:id="rId15"/>
    <p:sldId id="303" r:id="rId16"/>
    <p:sldId id="263" r:id="rId17"/>
    <p:sldId id="265" r:id="rId18"/>
    <p:sldId id="266" r:id="rId19"/>
    <p:sldId id="267" r:id="rId20"/>
    <p:sldId id="276" r:id="rId21"/>
    <p:sldId id="327" r:id="rId22"/>
    <p:sldId id="272" r:id="rId23"/>
    <p:sldId id="274" r:id="rId24"/>
    <p:sldId id="275" r:id="rId25"/>
    <p:sldId id="278" r:id="rId26"/>
    <p:sldId id="279" r:id="rId27"/>
    <p:sldId id="280" r:id="rId28"/>
    <p:sldId id="281" r:id="rId29"/>
    <p:sldId id="329" r:id="rId30"/>
    <p:sldId id="282" r:id="rId31"/>
    <p:sldId id="286" r:id="rId32"/>
    <p:sldId id="287" r:id="rId33"/>
    <p:sldId id="283" r:id="rId34"/>
    <p:sldId id="284" r:id="rId35"/>
    <p:sldId id="285" r:id="rId36"/>
    <p:sldId id="288" r:id="rId37"/>
    <p:sldId id="289" r:id="rId38"/>
    <p:sldId id="291" r:id="rId39"/>
    <p:sldId id="294" r:id="rId40"/>
    <p:sldId id="295" r:id="rId41"/>
    <p:sldId id="330" r:id="rId42"/>
    <p:sldId id="297" r:id="rId43"/>
    <p:sldId id="331" r:id="rId44"/>
    <p:sldId id="304" r:id="rId45"/>
    <p:sldId id="305" r:id="rId46"/>
    <p:sldId id="314" r:id="rId47"/>
    <p:sldId id="271" r:id="rId48"/>
    <p:sldId id="308" r:id="rId49"/>
    <p:sldId id="310" r:id="rId50"/>
    <p:sldId id="311" r:id="rId51"/>
    <p:sldId id="306" r:id="rId52"/>
    <p:sldId id="307" r:id="rId53"/>
    <p:sldId id="324" r:id="rId54"/>
    <p:sldId id="323" r:id="rId55"/>
    <p:sldId id="315" r:id="rId56"/>
    <p:sldId id="333" r:id="rId57"/>
    <p:sldId id="268" r:id="rId58"/>
    <p:sldId id="270" r:id="rId59"/>
    <p:sldId id="317" r:id="rId60"/>
    <p:sldId id="334" r:id="rId61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B70D13-FACC-B4CF-05F9-610455C57ED8}" name="Gina Martini" initials="GM" userId="S::GMartini@vhb.com::b8abe272-2a21-4787-9ad9-6484c211a67f" providerId="AD"/>
  <p188:author id="{CA80F932-A841-1A15-1A53-05D89CB5B5A2}" name="Lindsay Drotman" initials="LD" userId="S::ldrotman@vhb.com::c939c110-3c4b-4731-a9cb-cccfc9658bce" providerId="AD"/>
  <p188:author id="{07515CC8-5AFF-F2B7-FAB8-1FC469002DA4}" name="Christiana Kastalek" initials="CK" userId="Christiana Kastalek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A7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14" autoAdjust="0"/>
    <p:restoredTop sz="91468"/>
  </p:normalViewPr>
  <p:slideViewPr>
    <p:cSldViewPr snapToGrid="0">
      <p:cViewPr>
        <p:scale>
          <a:sx n="72" d="100"/>
          <a:sy n="72" d="100"/>
        </p:scale>
        <p:origin x="75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BD089C-C328-11E7-3030-6B7D5829F1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F64B6C-C1F8-5D5E-2F31-B2A165590E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67341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5AE9E978-AF03-4F36-BD18-F974B16FC1B1}" type="datetimeFigureOut">
              <a:rPr lang="en-US" smtClean="0"/>
              <a:t>1/10/25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F490B-2783-09FE-C6A8-EA7B9C8DC8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C75B7-B0AF-4496-E82E-AA073AAF00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7935BBAB-4BDF-471E-986C-FE6601BF4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87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591EC352-B96A-400D-9860-B50D3B4F70FA}" type="datetimeFigureOut">
              <a:rPr lang="en-US" smtClean="0"/>
              <a:t>1/10/25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1AF101E2-0D3A-4682-9DD3-03C1D433C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76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101E2-0D3A-4682-9DD3-03C1D433C7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40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101E2-0D3A-4682-9DD3-03C1D433C7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61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101E2-0D3A-4682-9DD3-03C1D433C7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2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101E2-0D3A-4682-9DD3-03C1D433C77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8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101E2-0D3A-4682-9DD3-03C1D433C77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01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101E2-0D3A-4682-9DD3-03C1D433C77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17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790831-DE31-C2F5-8C55-5AF498890A2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49CF5-AF83-5440-9CE7-D596E66DE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3694"/>
            <a:ext cx="12192000" cy="897472"/>
          </a:xfrm>
          <a:solidFill>
            <a:srgbClr val="213A71"/>
          </a:solidFill>
        </p:spPr>
        <p:txBody>
          <a:bodyPr>
            <a:normAutofit/>
          </a:bodyPr>
          <a:lstStyle>
            <a:lvl1pPr marL="571500" indent="-52388">
              <a:defRPr sz="28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04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B5DAA-D466-465F-53DD-05EF55B6A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9DA5A7-7D29-353B-486F-225CCE7D1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6E6A7-D7F6-E62F-67EC-E4E9E6B6D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1BEA-1785-4BAF-949E-3D2341E608C5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DBD7A-FD4C-3301-787C-76B141C11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9484C-70F3-792C-507B-9128636B3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D0C4-E25A-44CD-BCB4-28418C35E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6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657C4B-4DDD-FD7D-16F8-C671B333BE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587C55-6780-3D71-DFC1-6C673C37D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3F84D-4DE5-8666-791B-2B4563BB7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1BEA-1785-4BAF-949E-3D2341E608C5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6D642-7EBE-D3C1-9E27-CD53C06AB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CC1D5-D9D6-7F31-131C-0C8AAD826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D0C4-E25A-44CD-BCB4-28418C35E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7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93DEC-330B-F9FA-3F65-66A26CC82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3694"/>
            <a:ext cx="12192000" cy="897472"/>
          </a:xfrm>
          <a:solidFill>
            <a:srgbClr val="213A71"/>
          </a:solidFill>
        </p:spPr>
        <p:txBody>
          <a:bodyPr>
            <a:normAutofit/>
          </a:bodyPr>
          <a:lstStyle>
            <a:lvl1pPr marL="571500" indent="-52388">
              <a:defRPr sz="28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0F361-A6CD-DAE4-EBE7-DCAE8D2B7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44" y="1253330"/>
            <a:ext cx="10515600" cy="4751815"/>
          </a:xfrm>
        </p:spPr>
        <p:txBody>
          <a:bodyPr/>
          <a:lstStyle>
            <a:lvl1pPr>
              <a:lnSpc>
                <a:spcPct val="150000"/>
              </a:lnSpc>
              <a:defRPr sz="24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50000"/>
              </a:lnSpc>
              <a:defRPr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50000"/>
              </a:lnSpc>
              <a:defRPr sz="18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50000"/>
              </a:lnSpc>
              <a:defRPr sz="16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50000"/>
              </a:lnSpc>
              <a:defRPr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2" descr="Equal Housing Logo transparent PNG - StickPNG">
            <a:extLst>
              <a:ext uri="{FF2B5EF4-FFF2-40B4-BE49-F238E27FC236}">
                <a16:creationId xmlns:a16="http://schemas.microsoft.com/office/drawing/2014/main" id="{913AC1F4-A288-7391-45C1-7E577A5EBB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969" y="6172136"/>
            <a:ext cx="967151" cy="64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E14EFCF-2E61-AEC6-C35A-3B934354F2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275" y="6172136"/>
            <a:ext cx="679450" cy="69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97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3B9DA-DEF9-806F-0E7C-14F26800C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13A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C4DED-DE34-7B81-F957-3843F54B2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E1D25-891D-3A4B-B6D4-F4A0AC204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1BEA-1785-4BAF-949E-3D2341E608C5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767F2-95BF-0086-F671-6CCC9DE70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7B9EF-3765-2896-0AC9-BA1A5DE16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D0C4-E25A-44CD-BCB4-28418C35E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4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EDBB-1E68-8F3A-32D3-DC64EA7D9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EB163-E67E-4739-292A-1FFCF31E4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13A71"/>
                </a:solidFill>
              </a:defRPr>
            </a:lvl1pPr>
            <a:lvl2pPr>
              <a:defRPr>
                <a:solidFill>
                  <a:srgbClr val="213A71"/>
                </a:solidFill>
              </a:defRPr>
            </a:lvl2pPr>
            <a:lvl3pPr>
              <a:defRPr>
                <a:solidFill>
                  <a:srgbClr val="213A71"/>
                </a:solidFill>
              </a:defRPr>
            </a:lvl3pPr>
            <a:lvl4pPr>
              <a:defRPr>
                <a:solidFill>
                  <a:srgbClr val="213A71"/>
                </a:solidFill>
              </a:defRPr>
            </a:lvl4pPr>
            <a:lvl5pPr>
              <a:defRPr>
                <a:solidFill>
                  <a:srgbClr val="213A7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A3A65-8CD4-B83A-3D42-60F158386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13A71"/>
                </a:solidFill>
              </a:defRPr>
            </a:lvl1pPr>
            <a:lvl2pPr>
              <a:defRPr>
                <a:solidFill>
                  <a:srgbClr val="213A71"/>
                </a:solidFill>
              </a:defRPr>
            </a:lvl2pPr>
            <a:lvl3pPr>
              <a:defRPr>
                <a:solidFill>
                  <a:srgbClr val="213A71"/>
                </a:solidFill>
              </a:defRPr>
            </a:lvl3pPr>
            <a:lvl4pPr>
              <a:defRPr>
                <a:solidFill>
                  <a:srgbClr val="213A71"/>
                </a:solidFill>
              </a:defRPr>
            </a:lvl4pPr>
            <a:lvl5pPr>
              <a:defRPr>
                <a:solidFill>
                  <a:srgbClr val="213A7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3F785-0777-8FBF-15A3-7D75E0955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1BEA-1785-4BAF-949E-3D2341E608C5}" type="datetimeFigureOut">
              <a:rPr lang="en-US" smtClean="0"/>
              <a:t>1/10/25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1DBE37-4D72-C8D5-8D0B-4E62FB58D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E2A778-F69B-775D-298A-E606E5F4E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D0C4-E25A-44CD-BCB4-28418C35E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3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BA047-1AFF-4179-65A4-2AF2B3411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DB615-B631-FAC0-B25B-4028BEECC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136E5-A36C-3BE5-5AC2-C7186899F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432B5-1DF2-0F21-D1D1-C807A0FD0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35F95C-736D-823B-A666-2DE7A20C1D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FE9FDD-6B92-D2AC-B49F-B9E5318DF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1BEA-1785-4BAF-949E-3D2341E608C5}" type="datetimeFigureOut">
              <a:rPr lang="en-US" smtClean="0"/>
              <a:t>1/10/25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A3F244-2D66-CB86-F99F-BC72BF80C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165D4C-0B0C-A7D7-7987-92B00C18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D0C4-E25A-44CD-BCB4-28418C35E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88A03B2-E36C-39D6-4E14-7BA95E72F1F8}"/>
              </a:ext>
            </a:extLst>
          </p:cNvPr>
          <p:cNvSpPr/>
          <p:nvPr userDrawn="1"/>
        </p:nvSpPr>
        <p:spPr>
          <a:xfrm>
            <a:off x="838200" y="819150"/>
            <a:ext cx="10515600" cy="4924425"/>
          </a:xfrm>
          <a:prstGeom prst="rect">
            <a:avLst/>
          </a:prstGeom>
          <a:solidFill>
            <a:srgbClr val="213A71"/>
          </a:solidFill>
          <a:ln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84A460-F97D-8CF8-BC7A-2DEF8B243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2659917"/>
            <a:ext cx="1004887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Intro Slide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2675D1-56EB-8ED8-9357-BF00DA958B42}"/>
              </a:ext>
            </a:extLst>
          </p:cNvPr>
          <p:cNvCxnSpPr>
            <a:cxnSpLocks/>
          </p:cNvCxnSpPr>
          <p:nvPr userDrawn="1"/>
        </p:nvCxnSpPr>
        <p:spPr>
          <a:xfrm>
            <a:off x="1028700" y="3985480"/>
            <a:ext cx="1006792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22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B5B148-C71E-5230-D658-67009B719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1BEA-1785-4BAF-949E-3D2341E608C5}" type="datetimeFigureOut">
              <a:rPr lang="en-US" smtClean="0"/>
              <a:t>1/10/25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29DE56-9EEA-BD90-EED2-1FC4E67FE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7F3A9-E929-B152-4904-54DE412F6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D0C4-E25A-44CD-BCB4-28418C35E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5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D888B-B5BE-4468-BFF7-8077883CC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0C0D9-7146-8CA4-5F81-5EF09BC7E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C3F6E-C4BA-731C-FDA7-94F401ACE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07B0B0-E26C-8C33-F20B-6456BD5F4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1BEA-1785-4BAF-949E-3D2341E608C5}" type="datetimeFigureOut">
              <a:rPr lang="en-US" smtClean="0"/>
              <a:t>1/10/25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EA490-2D46-51EA-DC40-3349F72CC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DE1AA2-2714-5543-44C6-3665D074E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D0C4-E25A-44CD-BCB4-28418C35E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7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73693-1AB9-9077-6BC4-650634EFB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8A2AFA-FDAD-9956-C003-9D3D4F38A7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657325-826F-8365-8558-D23C9016D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6A74A-F3F2-47FE-8A4F-2B5C5C311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1BEA-1785-4BAF-949E-3D2341E608C5}" type="datetimeFigureOut">
              <a:rPr lang="en-US" smtClean="0"/>
              <a:t>1/10/25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1D342-7CF0-893F-DA29-25B692E03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813E6-51A8-C62A-F412-29B2559F7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D0C4-E25A-44CD-BCB4-28418C35E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4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BCF4B8-A411-59C5-F0C4-15CC96BA5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51C8A-A8CF-7E23-AE76-9C1EE681D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E2617-CFCA-B9A0-C36E-D6B960968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C61BEA-1785-4BAF-949E-3D2341E608C5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2239E-9253-0D6F-D94C-59FCF3A6B0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4C877-CD42-0BE2-1395-1EFE2B37B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84D0C4-E25A-44CD-BCB4-28418C35E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r/bLck4J5De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mailto:Dcrosley@nassaucountyny.com" TargetMode="External"/><Relationship Id="rId2" Type="http://schemas.openxmlformats.org/officeDocument/2006/relationships/hyperlink" Target="mailto:Jclark@nassaucountyny.co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93BCCB3-737E-FDEA-25F6-F65926F16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3694"/>
            <a:ext cx="12192000" cy="897472"/>
          </a:xfrm>
        </p:spPr>
        <p:txBody>
          <a:bodyPr/>
          <a:lstStyle/>
          <a:p>
            <a:endParaRPr lang="en-US" dirty="0">
              <a:solidFill>
                <a:srgbClr val="213A7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2E4913-6F6B-EF72-4A2E-D6C4CEEB1370}"/>
              </a:ext>
            </a:extLst>
          </p:cNvPr>
          <p:cNvSpPr txBox="1"/>
          <p:nvPr/>
        </p:nvSpPr>
        <p:spPr>
          <a:xfrm>
            <a:off x="3075808" y="2105941"/>
            <a:ext cx="9386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213A7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Oficina</a:t>
            </a:r>
            <a:r>
              <a:rPr lang="en-US" sz="2400">
                <a:solidFill>
                  <a:srgbClr val="213A7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de Desarrollo </a:t>
            </a:r>
            <a:r>
              <a:rPr lang="en-US" sz="2400" err="1">
                <a:solidFill>
                  <a:srgbClr val="213A7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Comunitario</a:t>
            </a:r>
            <a:r>
              <a:rPr lang="en-US" sz="2400">
                <a:solidFill>
                  <a:srgbClr val="213A7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del </a:t>
            </a:r>
            <a:r>
              <a:rPr lang="en-US" sz="2400" err="1">
                <a:solidFill>
                  <a:srgbClr val="213A7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Condado</a:t>
            </a:r>
            <a:r>
              <a:rPr lang="en-US" sz="2400">
                <a:solidFill>
                  <a:srgbClr val="213A7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de Nassau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B15EFD6-E7EE-B7FC-E301-40A2432B2757}"/>
              </a:ext>
            </a:extLst>
          </p:cNvPr>
          <p:cNvSpPr txBox="1">
            <a:spLocks/>
          </p:cNvSpPr>
          <p:nvPr/>
        </p:nvSpPr>
        <p:spPr>
          <a:xfrm>
            <a:off x="3075808" y="2596250"/>
            <a:ext cx="8151516" cy="7725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>
                <a:solidFill>
                  <a:srgbClr val="213A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Audiencia </a:t>
            </a:r>
            <a:r>
              <a:rPr lang="en-US" sz="2000" err="1">
                <a:solidFill>
                  <a:srgbClr val="213A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Pública</a:t>
            </a:r>
            <a:r>
              <a:rPr lang="en-US" sz="2000">
                <a:solidFill>
                  <a:srgbClr val="213A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del FY 2025 </a:t>
            </a:r>
            <a:r>
              <a:rPr lang="en-US" sz="2000" err="1">
                <a:solidFill>
                  <a:srgbClr val="213A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sobre</a:t>
            </a:r>
            <a:r>
              <a:rPr lang="en-US" sz="2000">
                <a:solidFill>
                  <a:srgbClr val="213A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las </a:t>
            </a:r>
            <a:r>
              <a:rPr lang="en-US" sz="2000" err="1">
                <a:solidFill>
                  <a:srgbClr val="213A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Necesidades</a:t>
            </a:r>
            <a:r>
              <a:rPr lang="en-US" sz="2000">
                <a:solidFill>
                  <a:srgbClr val="213A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de Desarrollo </a:t>
            </a:r>
            <a:r>
              <a:rPr lang="en-US" sz="2000" err="1">
                <a:solidFill>
                  <a:srgbClr val="213A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Comunitario</a:t>
            </a:r>
            <a:r>
              <a:rPr lang="en-US" sz="2000">
                <a:solidFill>
                  <a:srgbClr val="213A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y Vivienda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9FEEFBBD-38FB-C202-11EA-F3004D0E5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69" y="1379088"/>
            <a:ext cx="2723870" cy="278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FF3F3D7D-3F94-F8AF-B316-1AB9C4A58826}"/>
              </a:ext>
            </a:extLst>
          </p:cNvPr>
          <p:cNvSpPr txBox="1">
            <a:spLocks/>
          </p:cNvSpPr>
          <p:nvPr/>
        </p:nvSpPr>
        <p:spPr>
          <a:xfrm>
            <a:off x="6309986" y="6310911"/>
            <a:ext cx="2379904" cy="4422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50">
                <a:solidFill>
                  <a:srgbClr val="213A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Bruce A. Blakeman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50" i="1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Ejecutivo</a:t>
            </a:r>
            <a:r>
              <a:rPr lang="en-US" sz="1050" i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del </a:t>
            </a:r>
            <a:r>
              <a:rPr lang="en-US" sz="1050" i="1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Condado</a:t>
            </a:r>
            <a:r>
              <a:rPr lang="en-US" sz="1050" i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Nassau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A71331F-229C-F83E-359B-56548CFFAA6A}"/>
              </a:ext>
            </a:extLst>
          </p:cNvPr>
          <p:cNvSpPr txBox="1">
            <a:spLocks/>
          </p:cNvSpPr>
          <p:nvPr/>
        </p:nvSpPr>
        <p:spPr>
          <a:xfrm>
            <a:off x="8901557" y="6270417"/>
            <a:ext cx="2976216" cy="5232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50">
                <a:solidFill>
                  <a:srgbClr val="213A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Jeffrey M. Clark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50" i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Director </a:t>
            </a:r>
            <a:r>
              <a:rPr lang="en-US" sz="1050" i="1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Ejecutivo</a:t>
            </a:r>
            <a:r>
              <a:rPr lang="en-US" sz="1050" i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Desarrollo </a:t>
            </a:r>
            <a:r>
              <a:rPr lang="en-US" sz="1050" i="1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Comunitario</a:t>
            </a:r>
            <a:endParaRPr lang="en-US" sz="1050" i="1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Picture 2" descr="Equal Housing Logo transparent PNG - StickPNG">
            <a:extLst>
              <a:ext uri="{FF2B5EF4-FFF2-40B4-BE49-F238E27FC236}">
                <a16:creationId xmlns:a16="http://schemas.microsoft.com/office/drawing/2014/main" id="{FF4A153D-EC86-0283-98C9-8DBAE304B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991" y="365626"/>
            <a:ext cx="980411" cy="65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0F31EE9E-B67B-F69A-6E71-5ABF571152CF}"/>
              </a:ext>
            </a:extLst>
          </p:cNvPr>
          <p:cNvSpPr txBox="1">
            <a:spLocks/>
          </p:cNvSpPr>
          <p:nvPr/>
        </p:nvSpPr>
        <p:spPr>
          <a:xfrm>
            <a:off x="3169056" y="3693995"/>
            <a:ext cx="1120986" cy="2634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b="0" i="1" kern="1200" baseline="0" dirty="0">
                <a:solidFill>
                  <a:srgbClr val="15346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182880" indent="-18288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15346E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rgbClr val="15346E"/>
                </a:solidFill>
                <a:latin typeface="Segoe UI Semilight" panose="020B0402040204020203" pitchFamily="34" charset="0"/>
                <a:ea typeface="+mn-ea"/>
                <a:cs typeface="+mn-cs"/>
              </a:defRPr>
            </a:lvl2pPr>
            <a:lvl3pPr marL="365760" indent="-18288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15346E"/>
              </a:buClr>
              <a:buSzPct val="90000"/>
              <a:buFont typeface="Wingdings" panose="05000000000000000000" pitchFamily="2" charset="2"/>
              <a:buChar char="§"/>
              <a:defRPr sz="1800" kern="1200" baseline="0">
                <a:solidFill>
                  <a:srgbClr val="15346E"/>
                </a:solidFill>
                <a:latin typeface="Segoe UI Semilight" panose="020B0402040204020203" pitchFamily="34" charset="0"/>
                <a:ea typeface="+mn-ea"/>
                <a:cs typeface="+mn-cs"/>
              </a:defRPr>
            </a:lvl3pPr>
            <a:lvl4pPr marL="64008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15346E"/>
              </a:buClr>
              <a:buSzPct val="120000"/>
              <a:buFont typeface="Segoe UI Semilight" panose="020B0402040204020203" pitchFamily="34" charset="0"/>
              <a:buChar char="◦"/>
              <a:defRPr sz="1800" kern="1200" baseline="0">
                <a:solidFill>
                  <a:srgbClr val="15346E"/>
                </a:solidFill>
                <a:latin typeface="Segoe UI Semilight" panose="020B0402040204020203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b="0" i="1" kern="1200" baseline="0">
                <a:solidFill>
                  <a:srgbClr val="15346E"/>
                </a:solidFill>
                <a:latin typeface="Segoe UI Ligh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1" u="none" strike="noStrike" kern="1200" cap="none" spc="0" normalizeH="0" baseline="0" noProof="0">
              <a:ln>
                <a:noFill/>
              </a:ln>
              <a:solidFill>
                <a:srgbClr val="213A71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5681FEBD-07D6-BD76-F80F-9D5DC4B2A9C8}"/>
              </a:ext>
            </a:extLst>
          </p:cNvPr>
          <p:cNvSpPr txBox="1">
            <a:spLocks/>
          </p:cNvSpPr>
          <p:nvPr/>
        </p:nvSpPr>
        <p:spPr>
          <a:xfrm>
            <a:off x="3169056" y="3979882"/>
            <a:ext cx="3140930" cy="2634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1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 kern="1200" baseline="0">
                <a:solidFill>
                  <a:srgbClr val="15346E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279082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15346E"/>
              </a:buClr>
              <a:buFont typeface="Arial" panose="020B0604020202020204" pitchFamily="34" charset="0"/>
              <a:buNone/>
              <a:defRPr sz="2200" kern="1200" baseline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+mn-cs"/>
              </a:defRPr>
            </a:lvl2pPr>
            <a:lvl3pPr marL="511175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15346E"/>
              </a:buClr>
              <a:buSzPct val="90000"/>
              <a:buFont typeface="Wingdings" panose="05000000000000000000" pitchFamily="2" charset="2"/>
              <a:buNone/>
              <a:defRPr sz="1800" kern="1200" baseline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15346E"/>
              </a:buClr>
              <a:buSzPct val="120000"/>
              <a:buFont typeface="Segoe UI Semilight" panose="020B0402040204020203" pitchFamily="34" charset="0"/>
              <a:buNone/>
              <a:defRPr sz="1800" kern="1200" baseline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b="0" i="1" kern="1200" baseline="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A7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0615175-A541-F759-2905-520BC9A04F5D}"/>
              </a:ext>
            </a:extLst>
          </p:cNvPr>
          <p:cNvSpPr txBox="1">
            <a:spLocks/>
          </p:cNvSpPr>
          <p:nvPr/>
        </p:nvSpPr>
        <p:spPr>
          <a:xfrm>
            <a:off x="3169056" y="3484144"/>
            <a:ext cx="1927934" cy="259868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b="0" kern="1200" baseline="0" dirty="0">
                <a:solidFill>
                  <a:srgbClr val="15346E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182880" indent="-18288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15346E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rgbClr val="15346E"/>
                </a:solidFill>
                <a:latin typeface="Segoe UI Semilight" panose="020B0402040204020203" pitchFamily="34" charset="0"/>
                <a:ea typeface="+mn-ea"/>
                <a:cs typeface="+mn-cs"/>
              </a:defRPr>
            </a:lvl2pPr>
            <a:lvl3pPr marL="365760" indent="-18288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15346E"/>
              </a:buClr>
              <a:buSzPct val="90000"/>
              <a:buFont typeface="Wingdings" panose="05000000000000000000" pitchFamily="2" charset="2"/>
              <a:buChar char="§"/>
              <a:defRPr sz="1800" kern="1200" baseline="0">
                <a:solidFill>
                  <a:srgbClr val="15346E"/>
                </a:solidFill>
                <a:latin typeface="Segoe UI Semilight" panose="020B0402040204020203" pitchFamily="34" charset="0"/>
                <a:ea typeface="+mn-ea"/>
                <a:cs typeface="+mn-cs"/>
              </a:defRPr>
            </a:lvl3pPr>
            <a:lvl4pPr marL="64008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15346E"/>
              </a:buClr>
              <a:buSzPct val="120000"/>
              <a:buFont typeface="Segoe UI Semilight" panose="020B0402040204020203" pitchFamily="34" charset="0"/>
              <a:buChar char="◦"/>
              <a:defRPr sz="1800" kern="1200" baseline="0">
                <a:solidFill>
                  <a:srgbClr val="15346E"/>
                </a:solidFill>
                <a:latin typeface="Segoe UI Semilight" panose="020B0402040204020203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b="0" i="1" kern="1200" baseline="0">
                <a:solidFill>
                  <a:srgbClr val="15346E"/>
                </a:solidFill>
                <a:latin typeface="Segoe UI Ligh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213A7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J28 de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213A7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enero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213A7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, 2025 – 2:00 PM</a:t>
            </a:r>
          </a:p>
        </p:txBody>
      </p:sp>
    </p:spTree>
    <p:extLst>
      <p:ext uri="{BB962C8B-B14F-4D97-AF65-F5344CB8AC3E}">
        <p14:creationId xmlns:p14="http://schemas.microsoft.com/office/powerpoint/2010/main" val="2747443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F687B-7125-6B7E-08A4-4D1BED3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Vivienda </a:t>
            </a:r>
            <a:r>
              <a:rPr lang="en-US" b="1" dirty="0" err="1"/>
              <a:t>Justa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05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A1139-5006-0372-1F3E-A53740387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4A0F8-2EE2-4C95-5788-3A21C0BB0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Vivienda </a:t>
            </a:r>
            <a:r>
              <a:rPr lang="en-US" b="1" dirty="0" err="1"/>
              <a:t>Justa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24FFC-E46A-9AEC-211E-2D7E21590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Los </a:t>
            </a:r>
            <a:r>
              <a:rPr lang="en-US" dirty="0" err="1"/>
              <a:t>subreceptores</a:t>
            </a:r>
            <a:r>
              <a:rPr lang="en-US" dirty="0"/>
              <a:t> y </a:t>
            </a:r>
            <a:r>
              <a:rPr lang="en-US" dirty="0" err="1"/>
              <a:t>contratistas</a:t>
            </a:r>
            <a:r>
              <a:rPr lang="en-US" dirty="0"/>
              <a:t> son </a:t>
            </a:r>
            <a:r>
              <a:rPr lang="en-US" dirty="0" err="1"/>
              <a:t>responsables</a:t>
            </a:r>
            <a:r>
              <a:rPr lang="en-US" dirty="0"/>
              <a:t> de </a:t>
            </a:r>
            <a:r>
              <a:rPr lang="en-US" dirty="0" err="1"/>
              <a:t>implementar</a:t>
            </a:r>
            <a:r>
              <a:rPr lang="en-US" dirty="0"/>
              <a:t> sus </a:t>
            </a:r>
            <a:r>
              <a:rPr lang="en-US" dirty="0" err="1"/>
              <a:t>proyectos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cumplimiento</a:t>
            </a:r>
            <a:r>
              <a:rPr lang="en-US" dirty="0"/>
              <a:t> con </a:t>
            </a:r>
            <a:r>
              <a:rPr lang="en-US" dirty="0" err="1"/>
              <a:t>todas</a:t>
            </a:r>
            <a:r>
              <a:rPr lang="en-US" dirty="0"/>
              <a:t> las </a:t>
            </a:r>
            <a:r>
              <a:rPr lang="en-US" dirty="0" err="1"/>
              <a:t>leyes</a:t>
            </a:r>
            <a:r>
              <a:rPr lang="en-US" dirty="0"/>
              <a:t> y </a:t>
            </a:r>
            <a:r>
              <a:rPr lang="en-US" dirty="0" err="1"/>
              <a:t>regulaciones</a:t>
            </a:r>
            <a:r>
              <a:rPr lang="en-US" dirty="0"/>
              <a:t> locales, </a:t>
            </a:r>
            <a:r>
              <a:rPr lang="en-US" dirty="0" err="1"/>
              <a:t>estatales</a:t>
            </a:r>
            <a:r>
              <a:rPr lang="en-US" dirty="0"/>
              <a:t> y federales </a:t>
            </a:r>
            <a:r>
              <a:rPr lang="en-US" dirty="0" err="1"/>
              <a:t>relacionadas</a:t>
            </a:r>
            <a:r>
              <a:rPr lang="en-US" dirty="0"/>
              <a:t> con </a:t>
            </a:r>
            <a:r>
              <a:rPr lang="en-US" dirty="0" err="1"/>
              <a:t>los</a:t>
            </a:r>
            <a:r>
              <a:rPr lang="en-US" dirty="0"/>
              <a:t> derechos </a:t>
            </a:r>
            <a:r>
              <a:rPr lang="en-US" dirty="0" err="1"/>
              <a:t>civiles</a:t>
            </a:r>
            <a:r>
              <a:rPr lang="en-US" dirty="0"/>
              <a:t>.</a:t>
            </a:r>
          </a:p>
          <a:p>
            <a:r>
              <a:rPr lang="en-US" dirty="0"/>
              <a:t>Los </a:t>
            </a:r>
            <a:r>
              <a:rPr lang="en-US" dirty="0" err="1"/>
              <a:t>subreceptores</a:t>
            </a:r>
            <a:r>
              <a:rPr lang="en-US" dirty="0"/>
              <a:t> o </a:t>
            </a:r>
            <a:r>
              <a:rPr lang="en-US" dirty="0" err="1"/>
              <a:t>contratistas</a:t>
            </a:r>
            <a:r>
              <a:rPr lang="en-US" dirty="0"/>
              <a:t>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obligados</a:t>
            </a:r>
            <a:r>
              <a:rPr lang="en-US" dirty="0"/>
              <a:t> a </a:t>
            </a:r>
            <a:r>
              <a:rPr lang="en-US" dirty="0" err="1"/>
              <a:t>aplicar</a:t>
            </a:r>
            <a:r>
              <a:rPr lang="en-US" dirty="0"/>
              <a:t> </a:t>
            </a:r>
            <a:r>
              <a:rPr lang="en-US" dirty="0" err="1"/>
              <a:t>activamente</a:t>
            </a:r>
            <a:r>
              <a:rPr lang="en-US" dirty="0"/>
              <a:t> las </a:t>
            </a:r>
            <a:r>
              <a:rPr lang="en-US" dirty="0" err="1"/>
              <a:t>disposiciones</a:t>
            </a:r>
            <a:r>
              <a:rPr lang="en-US" dirty="0"/>
              <a:t> de </a:t>
            </a:r>
            <a:r>
              <a:rPr lang="en-US" dirty="0" err="1"/>
              <a:t>dichos</a:t>
            </a:r>
            <a:r>
              <a:rPr lang="en-US" dirty="0"/>
              <a:t> </a:t>
            </a:r>
            <a:r>
              <a:rPr lang="en-US" dirty="0" err="1"/>
              <a:t>estatutos</a:t>
            </a:r>
            <a:r>
              <a:rPr lang="en-US" dirty="0"/>
              <a:t> y </a:t>
            </a:r>
            <a:r>
              <a:rPr lang="en-US" dirty="0" err="1"/>
              <a:t>regulaciones</a:t>
            </a:r>
            <a:r>
              <a:rPr lang="en-US" dirty="0"/>
              <a:t> y a </a:t>
            </a:r>
            <a:r>
              <a:rPr lang="en-US" dirty="0" err="1"/>
              <a:t>desarrollar</a:t>
            </a:r>
            <a:r>
              <a:rPr lang="en-US" dirty="0"/>
              <a:t> </a:t>
            </a:r>
            <a:r>
              <a:rPr lang="en-US" dirty="0" err="1"/>
              <a:t>estrategias</a:t>
            </a:r>
            <a:r>
              <a:rPr lang="en-US" dirty="0"/>
              <a:t> para </a:t>
            </a:r>
            <a:r>
              <a:rPr lang="en-US" dirty="0" err="1"/>
              <a:t>cumplir</a:t>
            </a:r>
            <a:r>
              <a:rPr lang="en-US" dirty="0"/>
              <a:t> 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requisitos</a:t>
            </a:r>
            <a:r>
              <a:rPr lang="en-US" dirty="0"/>
              <a:t>.</a:t>
            </a:r>
          </a:p>
          <a:p>
            <a:r>
              <a:rPr lang="en-US" dirty="0"/>
              <a:t>Los </a:t>
            </a:r>
            <a:r>
              <a:rPr lang="en-US" dirty="0" err="1"/>
              <a:t>subreceptores</a:t>
            </a:r>
            <a:r>
              <a:rPr lang="en-US" dirty="0"/>
              <a:t> y </a:t>
            </a:r>
            <a:r>
              <a:rPr lang="en-US" dirty="0" err="1"/>
              <a:t>contratistas</a:t>
            </a:r>
            <a:r>
              <a:rPr lang="en-US" dirty="0"/>
              <a:t> </a:t>
            </a:r>
            <a:r>
              <a:rPr lang="en-US" dirty="0" err="1"/>
              <a:t>deben</a:t>
            </a:r>
            <a:r>
              <a:rPr lang="en-US" dirty="0"/>
              <a:t> </a:t>
            </a:r>
            <a:r>
              <a:rPr lang="en-US" dirty="0" err="1"/>
              <a:t>tomar</a:t>
            </a:r>
            <a:r>
              <a:rPr lang="en-US" dirty="0"/>
              <a:t> </a:t>
            </a:r>
            <a:r>
              <a:rPr lang="en-US" dirty="0" err="1"/>
              <a:t>medidas</a:t>
            </a:r>
            <a:r>
              <a:rPr lang="en-US" dirty="0"/>
              <a:t> </a:t>
            </a:r>
            <a:r>
              <a:rPr lang="en-US" dirty="0" err="1"/>
              <a:t>afirmativas</a:t>
            </a:r>
            <a:r>
              <a:rPr lang="en-US" dirty="0"/>
              <a:t> para </a:t>
            </a:r>
            <a:r>
              <a:rPr lang="en-US" dirty="0" err="1"/>
              <a:t>promover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acceso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e </a:t>
            </a:r>
            <a:r>
              <a:rPr lang="en-US" dirty="0" err="1"/>
              <a:t>igualitario</a:t>
            </a:r>
            <a:r>
              <a:rPr lang="en-US" dirty="0"/>
              <a:t> a la </a:t>
            </a:r>
            <a:r>
              <a:rPr lang="en-US" dirty="0" err="1"/>
              <a:t>vivienda</a:t>
            </a:r>
            <a:r>
              <a:rPr lang="en-US" dirty="0"/>
              <a:t>, sin </a:t>
            </a:r>
            <a:r>
              <a:rPr lang="en-US" dirty="0" err="1"/>
              <a:t>distinción</a:t>
            </a:r>
            <a:r>
              <a:rPr lang="en-US" dirty="0"/>
              <a:t> de </a:t>
            </a:r>
            <a:r>
              <a:rPr lang="en-US" dirty="0" err="1"/>
              <a:t>raza</a:t>
            </a:r>
            <a:r>
              <a:rPr lang="en-US" dirty="0"/>
              <a:t>, color, </a:t>
            </a:r>
            <a:r>
              <a:rPr lang="en-US" dirty="0" err="1"/>
              <a:t>religión</a:t>
            </a:r>
            <a:r>
              <a:rPr lang="en-US" dirty="0"/>
              <a:t>, </a:t>
            </a:r>
            <a:r>
              <a:rPr lang="en-US" dirty="0" err="1"/>
              <a:t>género</a:t>
            </a:r>
            <a:r>
              <a:rPr lang="en-US" dirty="0"/>
              <a:t>, </a:t>
            </a:r>
            <a:r>
              <a:rPr lang="en-US" dirty="0" err="1"/>
              <a:t>edad</a:t>
            </a:r>
            <a:r>
              <a:rPr lang="en-US" dirty="0"/>
              <a:t>, </a:t>
            </a:r>
            <a:r>
              <a:rPr lang="en-US" dirty="0" err="1"/>
              <a:t>origen</a:t>
            </a:r>
            <a:r>
              <a:rPr lang="en-US" dirty="0"/>
              <a:t> </a:t>
            </a:r>
            <a:r>
              <a:rPr lang="en-US" dirty="0" err="1"/>
              <a:t>nacional</a:t>
            </a:r>
            <a:r>
              <a:rPr lang="en-US" dirty="0"/>
              <a:t>, </a:t>
            </a:r>
            <a:r>
              <a:rPr lang="en-US" dirty="0" err="1"/>
              <a:t>discapacidad</a:t>
            </a:r>
            <a:r>
              <a:rPr lang="en-US" dirty="0"/>
              <a:t> o </a:t>
            </a:r>
            <a:r>
              <a:rPr lang="en-US" dirty="0" err="1"/>
              <a:t>estado</a:t>
            </a:r>
            <a:r>
              <a:rPr lang="en-US" dirty="0"/>
              <a:t> familiar.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50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9CF7D-0C2A-D590-9CC8-5F745B81F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3B184-E32B-82C0-8963-310A72827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Reglamentación</a:t>
            </a:r>
            <a:r>
              <a:rPr lang="en-US" dirty="0"/>
              <a:t> de </a:t>
            </a:r>
            <a:r>
              <a:rPr lang="en-US" dirty="0" err="1"/>
              <a:t>Promoción</a:t>
            </a:r>
            <a:r>
              <a:rPr lang="en-US" dirty="0"/>
              <a:t> </a:t>
            </a:r>
            <a:r>
              <a:rPr lang="en-US" dirty="0" err="1"/>
              <a:t>Afirmativa</a:t>
            </a:r>
            <a:r>
              <a:rPr lang="en-US" dirty="0"/>
              <a:t> de la Vivienda </a:t>
            </a:r>
            <a:r>
              <a:rPr lang="en-US" dirty="0" err="1"/>
              <a:t>Justa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E5E57-F615-71B1-4CB5-9A5691209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44" y="1253330"/>
            <a:ext cx="7172081" cy="4751815"/>
          </a:xfrm>
        </p:spPr>
        <p:txBody>
          <a:bodyPr/>
          <a:lstStyle/>
          <a:p>
            <a:r>
              <a:rPr lang="en-US" sz="2000" dirty="0"/>
              <a:t>La </a:t>
            </a:r>
            <a:r>
              <a:rPr lang="en-US" sz="2000" dirty="0" err="1"/>
              <a:t>reglamentación</a:t>
            </a:r>
            <a:r>
              <a:rPr lang="en-US" sz="2000" dirty="0"/>
              <a:t> AFFH </a:t>
            </a:r>
            <a:r>
              <a:rPr lang="en-US" sz="2000" dirty="0" err="1"/>
              <a:t>establece</a:t>
            </a:r>
            <a:r>
              <a:rPr lang="en-US" sz="2000" dirty="0"/>
              <a:t> un </a:t>
            </a:r>
            <a:r>
              <a:rPr lang="en-US" sz="2000" dirty="0" err="1"/>
              <a:t>marco</a:t>
            </a:r>
            <a:r>
              <a:rPr lang="en-US" sz="2000" dirty="0"/>
              <a:t> para que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gobiernos</a:t>
            </a:r>
            <a:r>
              <a:rPr lang="en-US" sz="2000" dirty="0"/>
              <a:t> locales,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estados</a:t>
            </a:r>
            <a:r>
              <a:rPr lang="en-US" sz="2000" dirty="0"/>
              <a:t> y las </a:t>
            </a:r>
            <a:r>
              <a:rPr lang="en-US" sz="2000" dirty="0" err="1"/>
              <a:t>agencias</a:t>
            </a:r>
            <a:r>
              <a:rPr lang="en-US" sz="2000" dirty="0"/>
              <a:t> de </a:t>
            </a:r>
            <a:r>
              <a:rPr lang="en-US" sz="2000" dirty="0" err="1"/>
              <a:t>vivienda</a:t>
            </a:r>
            <a:r>
              <a:rPr lang="en-US" sz="2000" dirty="0"/>
              <a:t> </a:t>
            </a:r>
            <a:r>
              <a:rPr lang="en-US" sz="2000" dirty="0" err="1"/>
              <a:t>pública</a:t>
            </a:r>
            <a:r>
              <a:rPr lang="en-US" sz="2000" dirty="0"/>
              <a:t> (PHAs) </a:t>
            </a:r>
            <a:r>
              <a:rPr lang="en-US" sz="2000" dirty="0" err="1"/>
              <a:t>tomen</a:t>
            </a:r>
            <a:r>
              <a:rPr lang="en-US" sz="2000" dirty="0"/>
              <a:t> </a:t>
            </a:r>
            <a:r>
              <a:rPr lang="en-US" sz="2000" dirty="0" err="1"/>
              <a:t>medidas</a:t>
            </a:r>
            <a:r>
              <a:rPr lang="en-US" sz="2000" dirty="0"/>
              <a:t> </a:t>
            </a:r>
            <a:r>
              <a:rPr lang="en-US" sz="2000" dirty="0" err="1"/>
              <a:t>significativas</a:t>
            </a:r>
            <a:r>
              <a:rPr lang="en-US" sz="2000" dirty="0"/>
              <a:t> para </a:t>
            </a:r>
            <a:r>
              <a:rPr lang="en-US" sz="2000" dirty="0" err="1"/>
              <a:t>superar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patrones</a:t>
            </a:r>
            <a:r>
              <a:rPr lang="en-US" sz="2000" dirty="0"/>
              <a:t> </a:t>
            </a:r>
            <a:r>
              <a:rPr lang="en-US" sz="2000" dirty="0" err="1"/>
              <a:t>históricos</a:t>
            </a:r>
            <a:r>
              <a:rPr lang="en-US" sz="2000" dirty="0"/>
              <a:t> de </a:t>
            </a:r>
            <a:r>
              <a:rPr lang="en-US" sz="2000" dirty="0" err="1"/>
              <a:t>segregación</a:t>
            </a:r>
            <a:r>
              <a:rPr lang="en-US" sz="2000" dirty="0"/>
              <a:t>, </a:t>
            </a:r>
            <a:r>
              <a:rPr lang="en-US" sz="2000" dirty="0" err="1"/>
              <a:t>promover</a:t>
            </a:r>
            <a:r>
              <a:rPr lang="en-US" sz="2000" dirty="0"/>
              <a:t> la </a:t>
            </a:r>
            <a:r>
              <a:rPr lang="en-US" sz="2000" dirty="0" err="1"/>
              <a:t>elección</a:t>
            </a:r>
            <a:r>
              <a:rPr lang="en-US" sz="2000" dirty="0"/>
              <a:t> </a:t>
            </a:r>
            <a:r>
              <a:rPr lang="en-US" sz="2000" dirty="0" err="1"/>
              <a:t>equitativa</a:t>
            </a:r>
            <a:r>
              <a:rPr lang="en-US" sz="2000" dirty="0"/>
              <a:t> de </a:t>
            </a:r>
            <a:r>
              <a:rPr lang="en-US" sz="2000" dirty="0" err="1"/>
              <a:t>vivienda</a:t>
            </a:r>
            <a:r>
              <a:rPr lang="en-US" sz="2000" dirty="0"/>
              <a:t> y </a:t>
            </a:r>
            <a:r>
              <a:rPr lang="en-US" sz="2000" dirty="0" err="1"/>
              <a:t>fomentar</a:t>
            </a:r>
            <a:r>
              <a:rPr lang="en-US" sz="2000" dirty="0"/>
              <a:t> </a:t>
            </a:r>
            <a:r>
              <a:rPr lang="en-US" sz="2000" dirty="0" err="1"/>
              <a:t>comunidades</a:t>
            </a:r>
            <a:r>
              <a:rPr lang="en-US" sz="2000" dirty="0"/>
              <a:t> </a:t>
            </a:r>
            <a:r>
              <a:rPr lang="en-US" sz="2000" dirty="0" err="1"/>
              <a:t>inclusivas</a:t>
            </a:r>
            <a:r>
              <a:rPr lang="en-US" sz="2000" dirty="0"/>
              <a:t> </a:t>
            </a:r>
            <a:r>
              <a:rPr lang="en-US" sz="2000" dirty="0" err="1"/>
              <a:t>libres</a:t>
            </a:r>
            <a:r>
              <a:rPr lang="en-US" sz="2000" dirty="0"/>
              <a:t> de </a:t>
            </a:r>
            <a:r>
              <a:rPr lang="en-US" sz="2000" dirty="0" err="1"/>
              <a:t>discriminación</a:t>
            </a:r>
            <a:r>
              <a:rPr lang="en-US" sz="2000" dirty="0"/>
              <a:t> (</a:t>
            </a:r>
            <a:r>
              <a:rPr lang="en-US" sz="2000" dirty="0" err="1"/>
              <a:t>julio</a:t>
            </a:r>
            <a:r>
              <a:rPr lang="en-US" sz="2000" dirty="0"/>
              <a:t> de 2015, </a:t>
            </a:r>
            <a:r>
              <a:rPr lang="en-US" sz="2000" dirty="0" err="1"/>
              <a:t>junio</a:t>
            </a:r>
            <a:r>
              <a:rPr lang="en-US" sz="2000" dirty="0"/>
              <a:t> de 2021).</a:t>
            </a:r>
          </a:p>
          <a:p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D4A092-D6BC-35E1-A15C-5E7354A1C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7" t="28369" r="32808" b="7944"/>
          <a:stretch>
            <a:fillRect/>
          </a:stretch>
        </p:blipFill>
        <p:spPr bwMode="auto">
          <a:xfrm>
            <a:off x="8061325" y="1716882"/>
            <a:ext cx="2819400" cy="3906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661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34C02-D552-9D59-B4B4-C49CD1DB6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D01C5-2F7C-E201-7737-36A9238B1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Promoción</a:t>
            </a:r>
            <a:r>
              <a:rPr lang="en-US" dirty="0"/>
              <a:t> </a:t>
            </a:r>
            <a:r>
              <a:rPr lang="en-US" dirty="0" err="1"/>
              <a:t>Afirmativa</a:t>
            </a:r>
            <a:r>
              <a:rPr lang="en-US" dirty="0"/>
              <a:t> de la Vivienda </a:t>
            </a:r>
            <a:r>
              <a:rPr lang="en-US" dirty="0" err="1"/>
              <a:t>Justa</a:t>
            </a:r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89232494-4E10-83B5-BB30-6BC786240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t="25999" r="40833" b="20667"/>
          <a:stretch>
            <a:fillRect/>
          </a:stretch>
        </p:blipFill>
        <p:spPr bwMode="auto">
          <a:xfrm>
            <a:off x="99047" y="1365797"/>
            <a:ext cx="5937250" cy="427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B7DCCDA-7A1A-F930-5FE3-6D2CBFD0E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5" r="31570" b="50513"/>
          <a:stretch>
            <a:fillRect/>
          </a:stretch>
        </p:blipFill>
        <p:spPr bwMode="auto">
          <a:xfrm>
            <a:off x="6155704" y="1365797"/>
            <a:ext cx="5797550" cy="127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E8FE25-3595-A5F0-AF12-DBA9726985AC}"/>
              </a:ext>
            </a:extLst>
          </p:cNvPr>
          <p:cNvSpPr txBox="1"/>
          <p:nvPr/>
        </p:nvSpPr>
        <p:spPr>
          <a:xfrm>
            <a:off x="6388231" y="3061692"/>
            <a:ext cx="51878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Enero</a:t>
            </a:r>
            <a:r>
              <a:rPr lang="en-US" dirty="0"/>
              <a:t> de 2023: HUD </a:t>
            </a:r>
            <a:r>
              <a:rPr lang="en-US" dirty="0" err="1"/>
              <a:t>anuncia</a:t>
            </a:r>
            <a:r>
              <a:rPr lang="en-US" dirty="0"/>
              <a:t> que pronto </a:t>
            </a:r>
            <a:r>
              <a:rPr lang="en-US" dirty="0" err="1"/>
              <a:t>publicará</a:t>
            </a:r>
            <a:r>
              <a:rPr lang="en-US" dirty="0"/>
              <a:t> un "Aviso de </a:t>
            </a:r>
            <a:r>
              <a:rPr lang="en-US" dirty="0" err="1"/>
              <a:t>Reglamentación</a:t>
            </a:r>
            <a:r>
              <a:rPr lang="en-US" dirty="0"/>
              <a:t> </a:t>
            </a:r>
            <a:r>
              <a:rPr lang="en-US" dirty="0" err="1"/>
              <a:t>Propuesta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 </a:t>
            </a:r>
            <a:r>
              <a:rPr lang="en-US" dirty="0" err="1"/>
              <a:t>Promoción</a:t>
            </a:r>
            <a:r>
              <a:rPr lang="en-US" dirty="0"/>
              <a:t> </a:t>
            </a:r>
            <a:r>
              <a:rPr lang="en-US" dirty="0" err="1"/>
              <a:t>Afirmativa</a:t>
            </a:r>
            <a:r>
              <a:rPr lang="en-US" dirty="0"/>
              <a:t> de la Vivienda </a:t>
            </a:r>
            <a:r>
              <a:rPr lang="en-US" dirty="0" err="1"/>
              <a:t>Justa</a:t>
            </a:r>
            <a:r>
              <a:rPr lang="en-US" dirty="0"/>
              <a:t>", que </a:t>
            </a:r>
            <a:r>
              <a:rPr lang="en-US" dirty="0" err="1"/>
              <a:t>perfeccionará</a:t>
            </a:r>
            <a:r>
              <a:rPr lang="en-US" dirty="0"/>
              <a:t> la </a:t>
            </a:r>
            <a:r>
              <a:rPr lang="en-US" dirty="0" err="1"/>
              <a:t>Reglamentación</a:t>
            </a:r>
            <a:r>
              <a:rPr lang="en-US" dirty="0"/>
              <a:t> de </a:t>
            </a:r>
            <a:r>
              <a:rPr lang="en-US" dirty="0" err="1"/>
              <a:t>Promoción</a:t>
            </a:r>
            <a:r>
              <a:rPr lang="en-US" dirty="0"/>
              <a:t> </a:t>
            </a:r>
            <a:r>
              <a:rPr lang="en-US" dirty="0" err="1"/>
              <a:t>Afirmativa</a:t>
            </a:r>
            <a:r>
              <a:rPr lang="en-US" dirty="0"/>
              <a:t> de la Vivienda </a:t>
            </a:r>
            <a:r>
              <a:rPr lang="en-US" dirty="0" err="1"/>
              <a:t>Justa</a:t>
            </a:r>
            <a:r>
              <a:rPr lang="en-US" dirty="0"/>
              <a:t> de 2015.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r>
              <a:rPr lang="en-US" b="1" dirty="0"/>
              <a:t>El Plan de </a:t>
            </a:r>
            <a:r>
              <a:rPr lang="en-US" b="1" dirty="0" err="1"/>
              <a:t>Equidad</a:t>
            </a:r>
            <a:r>
              <a:rPr lang="en-US" b="1" dirty="0"/>
              <a:t> </a:t>
            </a:r>
            <a:r>
              <a:rPr lang="en-US" dirty="0" err="1"/>
              <a:t>deberá</a:t>
            </a:r>
            <a:r>
              <a:rPr lang="en-US" dirty="0"/>
              <a:t> </a:t>
            </a:r>
            <a:r>
              <a:rPr lang="en-US" dirty="0" err="1"/>
              <a:t>presentarse</a:t>
            </a:r>
            <a:r>
              <a:rPr lang="en-US" dirty="0"/>
              <a:t> antes del </a:t>
            </a:r>
            <a:r>
              <a:rPr lang="en-US" dirty="0" err="1"/>
              <a:t>próximo</a:t>
            </a:r>
            <a:r>
              <a:rPr lang="en-US" dirty="0"/>
              <a:t> Plan </a:t>
            </a:r>
            <a:r>
              <a:rPr lang="en-US" dirty="0" err="1"/>
              <a:t>Consolidado</a:t>
            </a:r>
            <a:r>
              <a:rPr lang="en-US" dirty="0"/>
              <a:t> de Cinco </a:t>
            </a:r>
            <a:r>
              <a:rPr lang="en-US" dirty="0" err="1"/>
              <a:t>Años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77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9776E-A48A-C5A2-4B16-B875A6B9C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880BB-3B8F-8289-6E23-B17209AD7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Análisis</a:t>
            </a:r>
            <a:r>
              <a:rPr lang="en-US" dirty="0"/>
              <a:t> de </a:t>
            </a:r>
            <a:r>
              <a:rPr lang="en-US" dirty="0" err="1"/>
              <a:t>Impedimentos</a:t>
            </a:r>
            <a:r>
              <a:rPr lang="en-US" dirty="0"/>
              <a:t> para la </a:t>
            </a:r>
            <a:r>
              <a:rPr lang="en-US" dirty="0" err="1"/>
              <a:t>Elección</a:t>
            </a:r>
            <a:r>
              <a:rPr lang="en-US" dirty="0"/>
              <a:t> de Vivienda </a:t>
            </a:r>
            <a:r>
              <a:rPr lang="en-US" dirty="0" err="1"/>
              <a:t>Justa</a:t>
            </a:r>
            <a:r>
              <a:rPr lang="en-US" dirty="0"/>
              <a:t> (AI)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63975-469A-EC2C-4907-A262CFE16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El </a:t>
            </a:r>
            <a:r>
              <a:rPr lang="en-US" dirty="0" err="1"/>
              <a:t>Condado</a:t>
            </a:r>
            <a:r>
              <a:rPr lang="en-US" dirty="0"/>
              <a:t> de Nassau </a:t>
            </a:r>
            <a:r>
              <a:rPr lang="en-US" dirty="0" err="1"/>
              <a:t>presentará</a:t>
            </a:r>
            <a:r>
              <a:rPr lang="en-US" dirty="0"/>
              <a:t> un nuevo </a:t>
            </a:r>
            <a:r>
              <a:rPr lang="en-US" dirty="0" err="1"/>
              <a:t>Análisis</a:t>
            </a:r>
            <a:r>
              <a:rPr lang="en-US" dirty="0"/>
              <a:t> de </a:t>
            </a:r>
            <a:r>
              <a:rPr lang="en-US" dirty="0" err="1"/>
              <a:t>Impedimentos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Año</a:t>
            </a:r>
            <a:r>
              <a:rPr lang="en-US" dirty="0"/>
              <a:t> Fiscal Federal 2025 junto con </a:t>
            </a:r>
            <a:r>
              <a:rPr lang="en-US" dirty="0" err="1"/>
              <a:t>su</a:t>
            </a:r>
            <a:r>
              <a:rPr lang="en-US" dirty="0"/>
              <a:t> Plan </a:t>
            </a:r>
            <a:r>
              <a:rPr lang="en-US" dirty="0" err="1"/>
              <a:t>Consolidado</a:t>
            </a:r>
            <a:r>
              <a:rPr lang="en-US" dirty="0"/>
              <a:t> de Cinco </a:t>
            </a:r>
            <a:r>
              <a:rPr lang="en-US" dirty="0" err="1"/>
              <a:t>Años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r>
              <a:rPr lang="en-US" dirty="0"/>
              <a:t>El AI </a:t>
            </a:r>
            <a:r>
              <a:rPr lang="en-US" dirty="0" err="1"/>
              <a:t>identificará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impedimentos</a:t>
            </a:r>
            <a:r>
              <a:rPr lang="en-US" dirty="0"/>
              <a:t> para la </a:t>
            </a:r>
            <a:r>
              <a:rPr lang="en-US" dirty="0" err="1"/>
              <a:t>Elección</a:t>
            </a:r>
            <a:r>
              <a:rPr lang="en-US" dirty="0"/>
              <a:t> de Vivienda </a:t>
            </a:r>
            <a:r>
              <a:rPr lang="en-US" dirty="0" err="1"/>
              <a:t>Justa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Condado</a:t>
            </a:r>
            <a:r>
              <a:rPr lang="en-US" dirty="0"/>
              <a:t> y </a:t>
            </a:r>
            <a:r>
              <a:rPr lang="en-US" dirty="0" err="1"/>
              <a:t>describirá</a:t>
            </a:r>
            <a:r>
              <a:rPr lang="en-US" dirty="0"/>
              <a:t> las </a:t>
            </a:r>
            <a:r>
              <a:rPr lang="en-US" dirty="0" err="1"/>
              <a:t>acciones</a:t>
            </a:r>
            <a:r>
              <a:rPr lang="en-US" dirty="0"/>
              <a:t> que se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tomando</a:t>
            </a:r>
            <a:r>
              <a:rPr lang="en-US" dirty="0"/>
              <a:t> para </a:t>
            </a:r>
            <a:r>
              <a:rPr lang="en-US" dirty="0" err="1"/>
              <a:t>abordar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obstáculos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r>
              <a:rPr lang="en-US" dirty="0"/>
              <a:t>Las solicitudes de </a:t>
            </a:r>
            <a:r>
              <a:rPr lang="en-US" dirty="0" err="1"/>
              <a:t>financiamiento</a:t>
            </a:r>
            <a:r>
              <a:rPr lang="en-US" dirty="0"/>
              <a:t> de CDBG, HOME y ESG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diseñadas</a:t>
            </a:r>
            <a:r>
              <a:rPr lang="en-US" dirty="0"/>
              <a:t> para </a:t>
            </a:r>
            <a:r>
              <a:rPr lang="en-US" dirty="0" err="1"/>
              <a:t>recopilar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/>
              <a:t>relacionada</a:t>
            </a:r>
            <a:r>
              <a:rPr lang="en-US" dirty="0"/>
              <a:t> con la </a:t>
            </a:r>
            <a:r>
              <a:rPr lang="en-US" dirty="0" err="1"/>
              <a:t>Promoción</a:t>
            </a:r>
            <a:r>
              <a:rPr lang="en-US" dirty="0"/>
              <a:t> </a:t>
            </a:r>
            <a:r>
              <a:rPr lang="en-US" dirty="0" err="1"/>
              <a:t>Afirmativa</a:t>
            </a:r>
            <a:r>
              <a:rPr lang="en-US" dirty="0"/>
              <a:t> de la Vivienda </a:t>
            </a:r>
            <a:r>
              <a:rPr lang="en-US" dirty="0" err="1"/>
              <a:t>Justa</a:t>
            </a:r>
            <a:r>
              <a:rPr lang="en-US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92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B98FC-D97A-0BFB-106F-02CF2D714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7E7E7-4A9F-B0D9-43C7-E02302881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Vivienda </a:t>
            </a:r>
            <a:r>
              <a:rPr lang="en-US" dirty="0" err="1"/>
              <a:t>Justa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232ED-EA2F-6733-165B-0B7637555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b="1" dirty="0" err="1"/>
              <a:t>Preguntas</a:t>
            </a:r>
            <a:r>
              <a:rPr lang="en-US" sz="2800" b="1" dirty="0"/>
              <a:t> de la </a:t>
            </a:r>
            <a:r>
              <a:rPr lang="en-US" sz="2800" b="1" dirty="0" err="1"/>
              <a:t>Solicitud</a:t>
            </a:r>
            <a:r>
              <a:rPr lang="en-US" sz="2800" b="1" dirty="0"/>
              <a:t>: ¿La </a:t>
            </a:r>
            <a:r>
              <a:rPr lang="en-US" sz="2800" b="1" dirty="0" err="1"/>
              <a:t>Actividad</a:t>
            </a:r>
            <a:r>
              <a:rPr lang="en-US" sz="2800" b="1" dirty="0"/>
              <a:t> </a:t>
            </a:r>
            <a:r>
              <a:rPr lang="en-US" sz="2800" b="1" dirty="0" err="1"/>
              <a:t>Propuesta</a:t>
            </a:r>
            <a:r>
              <a:rPr lang="en-US" sz="2800" b="1" dirty="0"/>
              <a:t>...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¿</a:t>
            </a:r>
            <a:r>
              <a:rPr lang="en-US" dirty="0" err="1"/>
              <a:t>Apoya</a:t>
            </a:r>
            <a:r>
              <a:rPr lang="en-US" dirty="0"/>
              <a:t> y </a:t>
            </a:r>
            <a:r>
              <a:rPr lang="en-US" dirty="0" err="1"/>
              <a:t>promueve</a:t>
            </a:r>
            <a:r>
              <a:rPr lang="en-US" dirty="0"/>
              <a:t> </a:t>
            </a:r>
            <a:r>
              <a:rPr lang="en-US" dirty="0" err="1"/>
              <a:t>comunidades</a:t>
            </a:r>
            <a:r>
              <a:rPr lang="en-US" dirty="0"/>
              <a:t> </a:t>
            </a:r>
            <a:r>
              <a:rPr lang="en-US" dirty="0" err="1"/>
              <a:t>integradas</a:t>
            </a:r>
            <a:r>
              <a:rPr lang="en-US" dirty="0"/>
              <a:t> y </a:t>
            </a:r>
            <a:r>
              <a:rPr lang="en-US" dirty="0" err="1"/>
              <a:t>mejora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patrones</a:t>
            </a:r>
            <a:r>
              <a:rPr lang="en-US" dirty="0"/>
              <a:t> de </a:t>
            </a:r>
            <a:r>
              <a:rPr lang="en-US" dirty="0" err="1"/>
              <a:t>vivienda</a:t>
            </a:r>
            <a:r>
              <a:rPr lang="en-US" dirty="0"/>
              <a:t> </a:t>
            </a:r>
            <a:r>
              <a:rPr lang="en-US" dirty="0" err="1"/>
              <a:t>integrados</a:t>
            </a:r>
            <a:r>
              <a:rPr lang="en-US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¿Reduce las </a:t>
            </a:r>
            <a:r>
              <a:rPr lang="en-US" dirty="0" err="1"/>
              <a:t>áreas</a:t>
            </a:r>
            <a:r>
              <a:rPr lang="en-US" dirty="0"/>
              <a:t> de </a:t>
            </a:r>
            <a:r>
              <a:rPr lang="en-US" dirty="0" err="1"/>
              <a:t>pobreza</a:t>
            </a:r>
            <a:r>
              <a:rPr lang="en-US" dirty="0"/>
              <a:t> </a:t>
            </a:r>
            <a:r>
              <a:rPr lang="en-US" dirty="0" err="1"/>
              <a:t>concentrada</a:t>
            </a:r>
            <a:r>
              <a:rPr lang="en-US" dirty="0"/>
              <a:t> racial y </a:t>
            </a:r>
            <a:r>
              <a:rPr lang="en-US" dirty="0" err="1"/>
              <a:t>étnicamente</a:t>
            </a:r>
            <a:r>
              <a:rPr lang="en-US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¿</a:t>
            </a:r>
            <a:r>
              <a:rPr lang="en-US" dirty="0" err="1"/>
              <a:t>Responde</a:t>
            </a:r>
            <a:r>
              <a:rPr lang="en-US" dirty="0"/>
              <a:t> a las </a:t>
            </a:r>
            <a:r>
              <a:rPr lang="en-US" dirty="0" err="1"/>
              <a:t>necesidades</a:t>
            </a:r>
            <a:r>
              <a:rPr lang="en-US" dirty="0"/>
              <a:t> de </a:t>
            </a:r>
            <a:r>
              <a:rPr lang="en-US" dirty="0" err="1"/>
              <a:t>vivienda</a:t>
            </a:r>
            <a:r>
              <a:rPr lang="en-US" dirty="0"/>
              <a:t> </a:t>
            </a:r>
            <a:r>
              <a:rPr lang="en-US" dirty="0" err="1"/>
              <a:t>desproporcionadas</a:t>
            </a:r>
            <a:r>
              <a:rPr lang="en-US" dirty="0"/>
              <a:t> </a:t>
            </a:r>
            <a:r>
              <a:rPr lang="en-US" dirty="0" err="1"/>
              <a:t>identificadas</a:t>
            </a:r>
            <a:r>
              <a:rPr lang="en-US" dirty="0"/>
              <a:t> de personas </a:t>
            </a:r>
            <a:r>
              <a:rPr lang="en-US" dirty="0" err="1"/>
              <a:t>protegidas</a:t>
            </a:r>
            <a:r>
              <a:rPr lang="en-US" dirty="0"/>
              <a:t> bajo la Ley de Vivienda </a:t>
            </a:r>
            <a:r>
              <a:rPr lang="en-US" dirty="0" err="1"/>
              <a:t>Justa</a:t>
            </a:r>
            <a:r>
              <a:rPr lang="en-US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¿</a:t>
            </a:r>
            <a:r>
              <a:rPr lang="en-US" dirty="0" err="1"/>
              <a:t>Fomenta</a:t>
            </a:r>
            <a:r>
              <a:rPr lang="en-US" dirty="0"/>
              <a:t> y </a:t>
            </a:r>
            <a:r>
              <a:rPr lang="en-US" dirty="0" err="1"/>
              <a:t>mantiene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cumplimiento</a:t>
            </a:r>
            <a:r>
              <a:rPr lang="en-US" dirty="0"/>
              <a:t> de las </a:t>
            </a:r>
            <a:r>
              <a:rPr lang="en-US" dirty="0" err="1"/>
              <a:t>leyes</a:t>
            </a:r>
            <a:r>
              <a:rPr lang="en-US" dirty="0"/>
              <a:t> de derechos </a:t>
            </a:r>
            <a:r>
              <a:rPr lang="en-US" dirty="0" err="1"/>
              <a:t>civiles</a:t>
            </a:r>
            <a:r>
              <a:rPr lang="en-US" dirty="0"/>
              <a:t> y </a:t>
            </a:r>
            <a:r>
              <a:rPr lang="en-US" dirty="0" err="1"/>
              <a:t>vivienda</a:t>
            </a:r>
            <a:r>
              <a:rPr lang="en-US" dirty="0"/>
              <a:t> </a:t>
            </a:r>
            <a:r>
              <a:rPr lang="en-US" dirty="0" err="1"/>
              <a:t>justa</a:t>
            </a:r>
            <a:r>
              <a:rPr lang="en-US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¿</a:t>
            </a:r>
            <a:r>
              <a:rPr lang="en-US" dirty="0" err="1"/>
              <a:t>Aborda</a:t>
            </a:r>
            <a:r>
              <a:rPr lang="en-US" dirty="0"/>
              <a:t> las </a:t>
            </a:r>
            <a:r>
              <a:rPr lang="en-US" dirty="0" err="1"/>
              <a:t>disparidades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acceso</a:t>
            </a:r>
            <a:r>
              <a:rPr lang="en-US" dirty="0"/>
              <a:t> a </a:t>
            </a:r>
            <a:r>
              <a:rPr lang="en-US" dirty="0" err="1"/>
              <a:t>activos</a:t>
            </a:r>
            <a:r>
              <a:rPr lang="en-US" dirty="0"/>
              <a:t> clave de la </a:t>
            </a:r>
            <a:r>
              <a:rPr lang="en-US" dirty="0" err="1"/>
              <a:t>comunidad</a:t>
            </a:r>
            <a:r>
              <a:rPr lang="en-US" dirty="0"/>
              <a:t> que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proporcionar</a:t>
            </a:r>
            <a:r>
              <a:rPr lang="en-US" dirty="0"/>
              <a:t> mayor </a:t>
            </a:r>
            <a:r>
              <a:rPr lang="en-US" dirty="0" err="1"/>
              <a:t>movilidad</a:t>
            </a:r>
            <a:r>
              <a:rPr lang="en-US" dirty="0"/>
              <a:t> y </a:t>
            </a:r>
            <a:r>
              <a:rPr lang="en-US" dirty="0" err="1"/>
              <a:t>acceso</a:t>
            </a:r>
            <a:r>
              <a:rPr lang="en-US" dirty="0"/>
              <a:t> a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vitales</a:t>
            </a:r>
            <a:r>
              <a:rPr lang="en-US" dirty="0"/>
              <a:t>, </a:t>
            </a:r>
            <a:r>
              <a:rPr lang="en-US" dirty="0" err="1"/>
              <a:t>incluyendo</a:t>
            </a:r>
            <a:r>
              <a:rPr lang="en-US" dirty="0"/>
              <a:t> </a:t>
            </a:r>
            <a:r>
              <a:rPr lang="en-US" dirty="0" err="1"/>
              <a:t>oportunidades</a:t>
            </a:r>
            <a:r>
              <a:rPr lang="en-US" dirty="0"/>
              <a:t> </a:t>
            </a:r>
            <a:r>
              <a:rPr lang="en-US" dirty="0" err="1"/>
              <a:t>económicas</a:t>
            </a:r>
            <a:r>
              <a:rPr lang="en-US" dirty="0"/>
              <a:t>, </a:t>
            </a:r>
            <a:r>
              <a:rPr lang="en-US" dirty="0" err="1"/>
              <a:t>empleo</a:t>
            </a:r>
            <a:r>
              <a:rPr lang="en-US" dirty="0"/>
              <a:t>, </a:t>
            </a:r>
            <a:r>
              <a:rPr lang="en-US" dirty="0" err="1"/>
              <a:t>salud</a:t>
            </a:r>
            <a:r>
              <a:rPr lang="en-US" dirty="0"/>
              <a:t>, </a:t>
            </a:r>
            <a:r>
              <a:rPr lang="en-US" dirty="0" err="1"/>
              <a:t>transporte</a:t>
            </a:r>
            <a:r>
              <a:rPr lang="en-US" dirty="0"/>
              <a:t> y </a:t>
            </a:r>
            <a:r>
              <a:rPr lang="en-US" dirty="0" err="1"/>
              <a:t>educación</a:t>
            </a:r>
            <a:r>
              <a:rPr lang="en-US" dirty="0"/>
              <a:t> de </a:t>
            </a:r>
            <a:r>
              <a:rPr lang="en-US" dirty="0" err="1"/>
              <a:t>calidad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182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569D5-298F-1DB8-0ABC-6AB8718C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de Vivienda </a:t>
            </a:r>
            <a:r>
              <a:rPr lang="en-US" dirty="0" err="1"/>
              <a:t>Justa</a:t>
            </a:r>
            <a:r>
              <a:rPr lang="en-US" dirty="0"/>
              <a:t> / </a:t>
            </a:r>
            <a:r>
              <a:rPr lang="en-US" dirty="0" err="1"/>
              <a:t>Análisis</a:t>
            </a:r>
            <a:r>
              <a:rPr lang="en-US" dirty="0"/>
              <a:t> de </a:t>
            </a:r>
            <a:r>
              <a:rPr lang="en-US" dirty="0" err="1"/>
              <a:t>Impedimentos</a:t>
            </a:r>
            <a:r>
              <a:rPr lang="en-US" dirty="0"/>
              <a:t> para la </a:t>
            </a:r>
            <a:r>
              <a:rPr lang="en-US" dirty="0" err="1"/>
              <a:t>Elección</a:t>
            </a:r>
            <a:r>
              <a:rPr lang="en-US" dirty="0"/>
              <a:t> de Vivienda </a:t>
            </a:r>
            <a:r>
              <a:rPr lang="en-US" dirty="0" err="1"/>
              <a:t>Justa</a:t>
            </a:r>
            <a:r>
              <a:rPr lang="en-US" dirty="0"/>
              <a:t> ("AI")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851C2-D151-51BE-255E-DD719B6CE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err="1"/>
              <a:t>Simultáneamente</a:t>
            </a:r>
            <a:r>
              <a:rPr lang="en-US" dirty="0"/>
              <a:t> con la </a:t>
            </a:r>
            <a:r>
              <a:rPr lang="en-US" dirty="0" err="1"/>
              <a:t>preparación</a:t>
            </a:r>
            <a:r>
              <a:rPr lang="en-US" dirty="0"/>
              <a:t> del Plan </a:t>
            </a:r>
            <a:r>
              <a:rPr lang="en-US" dirty="0" err="1"/>
              <a:t>Consolidado</a:t>
            </a:r>
            <a:r>
              <a:rPr lang="en-US" dirty="0"/>
              <a:t> de Cinco </a:t>
            </a:r>
            <a:r>
              <a:rPr lang="en-US" dirty="0" err="1"/>
              <a:t>Años</a:t>
            </a:r>
            <a:r>
              <a:rPr lang="en-US" dirty="0"/>
              <a:t>,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Condado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preparando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actualización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Análisis</a:t>
            </a:r>
            <a:r>
              <a:rPr lang="en-US" dirty="0"/>
              <a:t> de </a:t>
            </a:r>
            <a:r>
              <a:rPr lang="en-US" dirty="0" err="1"/>
              <a:t>Impedimentos</a:t>
            </a:r>
            <a:r>
              <a:rPr lang="en-US" dirty="0"/>
              <a:t> para la Vivienda </a:t>
            </a:r>
            <a:r>
              <a:rPr lang="en-US" dirty="0" err="1"/>
              <a:t>Justa</a:t>
            </a:r>
            <a:r>
              <a:rPr lang="en-US" dirty="0"/>
              <a:t> de 2020.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La </a:t>
            </a:r>
            <a:r>
              <a:rPr lang="en-US" dirty="0" err="1"/>
              <a:t>Actualización</a:t>
            </a:r>
            <a:r>
              <a:rPr lang="en-US" dirty="0"/>
              <a:t> del Plan de Vivienda </a:t>
            </a:r>
            <a:r>
              <a:rPr lang="en-US" dirty="0" err="1"/>
              <a:t>Justa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siendo</a:t>
            </a:r>
            <a:r>
              <a:rPr lang="en-US" dirty="0"/>
              <a:t> </a:t>
            </a:r>
            <a:r>
              <a:rPr lang="en-US" dirty="0" err="1"/>
              <a:t>llevada</a:t>
            </a:r>
            <a:r>
              <a:rPr lang="en-US" dirty="0"/>
              <a:t> a </a:t>
            </a:r>
            <a:r>
              <a:rPr lang="en-US" dirty="0" err="1"/>
              <a:t>cabo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Condado</a:t>
            </a:r>
            <a:r>
              <a:rPr lang="en-US" dirty="0"/>
              <a:t> de Nassau junto con un </a:t>
            </a:r>
            <a:r>
              <a:rPr lang="en-US" dirty="0" err="1"/>
              <a:t>Comité</a:t>
            </a:r>
            <a:r>
              <a:rPr lang="en-US" dirty="0"/>
              <a:t> del Plan de Vivienda </a:t>
            </a:r>
            <a:r>
              <a:rPr lang="en-US" dirty="0" err="1"/>
              <a:t>Justa</a:t>
            </a:r>
            <a:r>
              <a:rPr lang="en-US" dirty="0"/>
              <a:t>, </a:t>
            </a:r>
            <a:r>
              <a:rPr lang="en-US" dirty="0" err="1"/>
              <a:t>compuesto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representantes</a:t>
            </a:r>
            <a:r>
              <a:rPr lang="en-US" dirty="0"/>
              <a:t> clave de </a:t>
            </a:r>
            <a:r>
              <a:rPr lang="en-US" dirty="0" err="1"/>
              <a:t>agencias</a:t>
            </a:r>
            <a:r>
              <a:rPr lang="en-US" dirty="0"/>
              <a:t> del </a:t>
            </a:r>
            <a:r>
              <a:rPr lang="en-US" dirty="0" err="1"/>
              <a:t>Condado</a:t>
            </a:r>
            <a:r>
              <a:rPr lang="en-US" dirty="0"/>
              <a:t> de Nassau, </a:t>
            </a:r>
            <a:r>
              <a:rPr lang="en-US" dirty="0" err="1"/>
              <a:t>organizaciones</a:t>
            </a:r>
            <a:r>
              <a:rPr lang="en-US" dirty="0"/>
              <a:t> de </a:t>
            </a:r>
            <a:r>
              <a:rPr lang="en-US" dirty="0" err="1"/>
              <a:t>defensa</a:t>
            </a:r>
            <a:r>
              <a:rPr lang="en-US" dirty="0"/>
              <a:t> de la </a:t>
            </a:r>
            <a:r>
              <a:rPr lang="en-US" dirty="0" err="1"/>
              <a:t>vivienda</a:t>
            </a:r>
            <a:r>
              <a:rPr lang="en-US" dirty="0"/>
              <a:t> </a:t>
            </a:r>
            <a:r>
              <a:rPr lang="en-US" dirty="0" err="1"/>
              <a:t>justa</a:t>
            </a:r>
            <a:r>
              <a:rPr lang="en-US" dirty="0"/>
              <a:t> y </a:t>
            </a:r>
            <a:r>
              <a:rPr lang="en-US" dirty="0" err="1"/>
              <a:t>otras</a:t>
            </a:r>
            <a:r>
              <a:rPr lang="en-US" dirty="0"/>
              <a:t> </a:t>
            </a:r>
            <a:r>
              <a:rPr lang="en-US" dirty="0" err="1"/>
              <a:t>organizaciones</a:t>
            </a:r>
            <a:r>
              <a:rPr lang="en-US" dirty="0"/>
              <a:t> sin fines de </a:t>
            </a:r>
            <a:r>
              <a:rPr lang="en-US" dirty="0" err="1"/>
              <a:t>lucro</a:t>
            </a:r>
            <a:r>
              <a:rPr lang="en-US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32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2AE79-498A-49A6-17CB-355391067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de Vivienda </a:t>
            </a:r>
            <a:r>
              <a:rPr lang="en-US" dirty="0" err="1"/>
              <a:t>Justa</a:t>
            </a:r>
            <a:r>
              <a:rPr lang="en-US" dirty="0"/>
              <a:t> /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ABCB9-8E2E-7ADC-3493-30483EB6B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38" y="1253330"/>
            <a:ext cx="10515600" cy="5360976"/>
          </a:xfrm>
        </p:spPr>
        <p:txBody>
          <a:bodyPr>
            <a:normAutofit/>
          </a:bodyPr>
          <a:lstStyle/>
          <a:p>
            <a:r>
              <a:rPr lang="en-US" sz="2000" dirty="0"/>
              <a:t>El </a:t>
            </a:r>
            <a:r>
              <a:rPr lang="en-US" sz="2000" dirty="0" err="1"/>
              <a:t>Comité</a:t>
            </a:r>
            <a:r>
              <a:rPr lang="en-US" sz="2000" dirty="0"/>
              <a:t> de Vivienda </a:t>
            </a:r>
            <a:r>
              <a:rPr lang="en-US" sz="2000" dirty="0" err="1"/>
              <a:t>Justa</a:t>
            </a:r>
            <a:r>
              <a:rPr lang="en-US" sz="2000" dirty="0"/>
              <a:t> ha </a:t>
            </a:r>
            <a:r>
              <a:rPr lang="en-US" sz="2000" dirty="0" err="1"/>
              <a:t>identificado</a:t>
            </a:r>
            <a:r>
              <a:rPr lang="en-US" sz="2000" dirty="0"/>
              <a:t> la </a:t>
            </a:r>
            <a:r>
              <a:rPr lang="en-US" sz="2000" dirty="0" err="1"/>
              <a:t>siguiente</a:t>
            </a:r>
            <a:r>
              <a:rPr lang="en-US" sz="2000" dirty="0"/>
              <a:t> </a:t>
            </a:r>
            <a:r>
              <a:rPr lang="en-US" sz="2000" dirty="0" err="1"/>
              <a:t>lista</a:t>
            </a:r>
            <a:r>
              <a:rPr lang="en-US" sz="2000" dirty="0"/>
              <a:t> </a:t>
            </a:r>
            <a:r>
              <a:rPr lang="en-US" sz="2000" dirty="0" err="1"/>
              <a:t>tentativa</a:t>
            </a:r>
            <a:r>
              <a:rPr lang="en-US" sz="2000" dirty="0"/>
              <a:t> de </a:t>
            </a:r>
            <a:r>
              <a:rPr lang="en-US" sz="2000" dirty="0" err="1"/>
              <a:t>impedimentos</a:t>
            </a:r>
            <a:r>
              <a:rPr lang="en-US" sz="2000" dirty="0"/>
              <a:t> para la </a:t>
            </a:r>
            <a:r>
              <a:rPr lang="en-US" sz="2000" dirty="0" err="1"/>
              <a:t>Elección</a:t>
            </a:r>
            <a:r>
              <a:rPr lang="en-US" sz="2000" dirty="0"/>
              <a:t> de Vivienda </a:t>
            </a:r>
            <a:r>
              <a:rPr lang="en-US" sz="2000" dirty="0" err="1"/>
              <a:t>Justa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Condado</a:t>
            </a:r>
            <a:r>
              <a:rPr lang="en-US" sz="2000" dirty="0"/>
              <a:t> de Nassau: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err="1"/>
              <a:t>Discriminación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el</a:t>
            </a:r>
            <a:r>
              <a:rPr lang="en-US" sz="1600" dirty="0"/>
              <a:t> mercado de </a:t>
            </a:r>
            <a:r>
              <a:rPr lang="en-US" sz="1600" dirty="0" err="1"/>
              <a:t>vivienda</a:t>
            </a:r>
            <a:r>
              <a:rPr lang="en-US" sz="1600" dirty="0"/>
              <a:t> del </a:t>
            </a:r>
            <a:r>
              <a:rPr lang="en-US" sz="1600" dirty="0" err="1"/>
              <a:t>Condado</a:t>
            </a:r>
            <a:r>
              <a:rPr lang="en-US" sz="1600" dirty="0"/>
              <a:t> de Nassau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err="1"/>
              <a:t>Comprensión</a:t>
            </a:r>
            <a:r>
              <a:rPr lang="en-US" sz="1600" dirty="0"/>
              <a:t> </a:t>
            </a:r>
            <a:r>
              <a:rPr lang="en-US" sz="1600" dirty="0" err="1"/>
              <a:t>insuficiente</a:t>
            </a:r>
            <a:r>
              <a:rPr lang="en-US" sz="1600" dirty="0"/>
              <a:t> de las "</a:t>
            </a:r>
            <a:r>
              <a:rPr lang="en-US" sz="1600" dirty="0" err="1"/>
              <a:t>adaptaciones</a:t>
            </a:r>
            <a:r>
              <a:rPr lang="en-US" sz="1600" dirty="0"/>
              <a:t> </a:t>
            </a:r>
            <a:r>
              <a:rPr lang="en-US" sz="1600" dirty="0" err="1"/>
              <a:t>razonables</a:t>
            </a:r>
            <a:r>
              <a:rPr lang="en-US" sz="1600" dirty="0"/>
              <a:t>" y </a:t>
            </a:r>
            <a:r>
              <a:rPr lang="en-US" sz="1600" dirty="0" err="1"/>
              <a:t>el</a:t>
            </a:r>
            <a:r>
              <a:rPr lang="en-US" sz="1600" dirty="0"/>
              <a:t> </a:t>
            </a:r>
            <a:r>
              <a:rPr lang="en-US" sz="1600" dirty="0" err="1"/>
              <a:t>cumplimiento</a:t>
            </a:r>
            <a:r>
              <a:rPr lang="en-US" sz="1600" dirty="0"/>
              <a:t> de la ADA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err="1"/>
              <a:t>Políticas</a:t>
            </a:r>
            <a:r>
              <a:rPr lang="en-US" sz="1600" dirty="0"/>
              <a:t>, </a:t>
            </a:r>
            <a:r>
              <a:rPr lang="en-US" sz="1600" dirty="0" err="1"/>
              <a:t>prácticas</a:t>
            </a:r>
            <a:r>
              <a:rPr lang="en-US" sz="1600" dirty="0"/>
              <a:t> y </a:t>
            </a:r>
            <a:r>
              <a:rPr lang="en-US" sz="1600" dirty="0" err="1"/>
              <a:t>disparidades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préstamos</a:t>
            </a:r>
            <a:endParaRPr lang="en-US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err="1"/>
              <a:t>Costo</a:t>
            </a:r>
            <a:r>
              <a:rPr lang="en-US" sz="1600" dirty="0"/>
              <a:t> </a:t>
            </a:r>
            <a:r>
              <a:rPr lang="en-US" sz="1600" dirty="0" err="1"/>
              <a:t>extremadamente</a:t>
            </a:r>
            <a:r>
              <a:rPr lang="en-US" sz="1600" dirty="0"/>
              <a:t> alto de la </a:t>
            </a:r>
            <a:r>
              <a:rPr lang="en-US" sz="1600" dirty="0" err="1"/>
              <a:t>vivienda</a:t>
            </a:r>
            <a:endParaRPr lang="en-US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err="1"/>
              <a:t>Planificación</a:t>
            </a:r>
            <a:r>
              <a:rPr lang="en-US" sz="1600" dirty="0"/>
              <a:t> </a:t>
            </a:r>
            <a:r>
              <a:rPr lang="en-US" sz="1600" dirty="0" err="1"/>
              <a:t>comunitaria</a:t>
            </a:r>
            <a:r>
              <a:rPr lang="en-US" sz="1600" dirty="0"/>
              <a:t> y </a:t>
            </a:r>
            <a:r>
              <a:rPr lang="en-US" sz="1600" dirty="0" err="1"/>
              <a:t>decisiones</a:t>
            </a:r>
            <a:r>
              <a:rPr lang="en-US" sz="1600" dirty="0"/>
              <a:t> de </a:t>
            </a:r>
            <a:r>
              <a:rPr lang="en-US" sz="1600" dirty="0" err="1"/>
              <a:t>zonificación</a:t>
            </a:r>
            <a:r>
              <a:rPr lang="en-US" sz="1600" dirty="0"/>
              <a:t> que </a:t>
            </a:r>
            <a:r>
              <a:rPr lang="en-US" sz="1600" dirty="0" err="1"/>
              <a:t>impiden</a:t>
            </a:r>
            <a:r>
              <a:rPr lang="en-US" sz="1600" dirty="0"/>
              <a:t> la </a:t>
            </a:r>
            <a:r>
              <a:rPr lang="en-US" sz="1600" dirty="0" err="1"/>
              <a:t>vivienda</a:t>
            </a:r>
            <a:r>
              <a:rPr lang="en-US" sz="1600" dirty="0"/>
              <a:t> </a:t>
            </a:r>
            <a:r>
              <a:rPr lang="en-US" sz="1600" dirty="0" err="1"/>
              <a:t>asequible</a:t>
            </a:r>
            <a:endParaRPr lang="en-US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err="1"/>
              <a:t>Disponibilidad</a:t>
            </a:r>
            <a:r>
              <a:rPr lang="en-US" sz="1600" dirty="0"/>
              <a:t> </a:t>
            </a:r>
            <a:r>
              <a:rPr lang="en-US" sz="1600" dirty="0" err="1"/>
              <a:t>limitada</a:t>
            </a:r>
            <a:r>
              <a:rPr lang="en-US" sz="1600" dirty="0"/>
              <a:t> de </a:t>
            </a:r>
            <a:r>
              <a:rPr lang="en-US" sz="1600" dirty="0" err="1"/>
              <a:t>fondos</a:t>
            </a:r>
            <a:endParaRPr lang="en-US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err="1"/>
              <a:t>Capacidad</a:t>
            </a:r>
            <a:r>
              <a:rPr lang="en-US" sz="1600" dirty="0"/>
              <a:t> </a:t>
            </a:r>
            <a:r>
              <a:rPr lang="en-US" sz="1600" dirty="0" err="1"/>
              <a:t>limitada</a:t>
            </a:r>
            <a:r>
              <a:rPr lang="en-US" sz="1600" dirty="0"/>
              <a:t> de </a:t>
            </a:r>
            <a:r>
              <a:rPr lang="en-US" sz="1600" dirty="0" err="1"/>
              <a:t>organizaciones</a:t>
            </a:r>
            <a:r>
              <a:rPr lang="en-US" sz="1600" dirty="0"/>
              <a:t> sin fines de </a:t>
            </a:r>
            <a:r>
              <a:rPr lang="en-US" sz="1600" dirty="0" err="1"/>
              <a:t>lucro</a:t>
            </a:r>
            <a:endParaRPr lang="en-US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err="1"/>
              <a:t>Viviendas</a:t>
            </a:r>
            <a:r>
              <a:rPr lang="en-US" sz="1600" dirty="0"/>
              <a:t> </a:t>
            </a:r>
            <a:r>
              <a:rPr lang="en-US" sz="1600" dirty="0" err="1"/>
              <a:t>abandonadas</a:t>
            </a:r>
            <a:r>
              <a:rPr lang="en-US" sz="1600" dirty="0"/>
              <a:t>/</a:t>
            </a:r>
            <a:r>
              <a:rPr lang="en-US" sz="1600" dirty="0" err="1"/>
              <a:t>deterioradas</a:t>
            </a:r>
            <a:endParaRPr lang="en-US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err="1"/>
              <a:t>Vinculación</a:t>
            </a:r>
            <a:r>
              <a:rPr lang="en-US" sz="1600" dirty="0"/>
              <a:t> entre </a:t>
            </a:r>
            <a:r>
              <a:rPr lang="en-US" sz="1600" dirty="0" err="1"/>
              <a:t>empleo</a:t>
            </a:r>
            <a:r>
              <a:rPr lang="en-US" sz="1600" dirty="0"/>
              <a:t>, </a:t>
            </a:r>
            <a:r>
              <a:rPr lang="en-US" sz="1600" dirty="0" err="1"/>
              <a:t>vivienda</a:t>
            </a:r>
            <a:r>
              <a:rPr lang="en-US" sz="1600" dirty="0"/>
              <a:t> y </a:t>
            </a:r>
            <a:r>
              <a:rPr lang="en-US" sz="1600" dirty="0" err="1"/>
              <a:t>transporte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82065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ED946-8565-8886-F70E-38153D4F1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Plan de Vivienda </a:t>
            </a:r>
            <a:r>
              <a:rPr lang="en-US" dirty="0" err="1"/>
              <a:t>Justa</a:t>
            </a:r>
            <a:r>
              <a:rPr lang="en-US" dirty="0"/>
              <a:t> / AI </a:t>
            </a:r>
            <a:r>
              <a:rPr lang="en-US" dirty="0" err="1"/>
              <a:t>identifica</a:t>
            </a:r>
            <a:r>
              <a:rPr lang="en-US" dirty="0"/>
              <a:t> </a:t>
            </a:r>
            <a:r>
              <a:rPr lang="en-US" dirty="0" err="1"/>
              <a:t>Áreas</a:t>
            </a:r>
            <a:r>
              <a:rPr lang="en-US" dirty="0"/>
              <a:t> de Alta </a:t>
            </a:r>
            <a:r>
              <a:rPr lang="en-US" dirty="0" err="1"/>
              <a:t>Oportunidad</a:t>
            </a:r>
            <a:r>
              <a:rPr lang="en-US" dirty="0"/>
              <a:t> (HOAs).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36B52-E988-243C-4CBB-A1DE677E2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79" y="1253330"/>
            <a:ext cx="10680465" cy="5360976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Tasas</a:t>
            </a:r>
            <a:r>
              <a:rPr lang="en-US" sz="2000" dirty="0"/>
              <a:t> de </a:t>
            </a:r>
            <a:r>
              <a:rPr lang="en-US" sz="2000" dirty="0" err="1"/>
              <a:t>pobreza</a:t>
            </a:r>
            <a:r>
              <a:rPr lang="en-US" sz="2000" dirty="0"/>
              <a:t> </a:t>
            </a:r>
            <a:r>
              <a:rPr lang="en-US" sz="2000" dirty="0" err="1"/>
              <a:t>muy</a:t>
            </a:r>
            <a:r>
              <a:rPr lang="en-US" sz="2000" dirty="0"/>
              <a:t> </a:t>
            </a:r>
            <a:r>
              <a:rPr lang="en-US" sz="2000" dirty="0" err="1"/>
              <a:t>bajas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Tasa de </a:t>
            </a:r>
            <a:r>
              <a:rPr lang="en-US" sz="2000" dirty="0" err="1"/>
              <a:t>desempleo</a:t>
            </a:r>
            <a:r>
              <a:rPr lang="en-US" sz="2000" dirty="0"/>
              <a:t> </a:t>
            </a:r>
            <a:r>
              <a:rPr lang="en-US" sz="2000" dirty="0" err="1"/>
              <a:t>muy</a:t>
            </a:r>
            <a:r>
              <a:rPr lang="en-US" sz="2000" dirty="0"/>
              <a:t> </a:t>
            </a:r>
            <a:r>
              <a:rPr lang="en-US" sz="2000" dirty="0" err="1"/>
              <a:t>baja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Altos </a:t>
            </a:r>
            <a:r>
              <a:rPr lang="en-US" sz="2000" dirty="0" err="1"/>
              <a:t>niveles</a:t>
            </a:r>
            <a:r>
              <a:rPr lang="en-US" sz="2000" dirty="0"/>
              <a:t> de </a:t>
            </a:r>
            <a:r>
              <a:rPr lang="en-US" sz="2000" dirty="0" err="1"/>
              <a:t>educación</a:t>
            </a:r>
            <a:r>
              <a:rPr lang="en-US" sz="2000" dirty="0"/>
              <a:t> </a:t>
            </a:r>
            <a:r>
              <a:rPr lang="en-US" sz="2000" dirty="0" err="1"/>
              <a:t>universitaria</a:t>
            </a:r>
            <a:r>
              <a:rPr lang="en-US" sz="2000" dirty="0"/>
              <a:t> entre </a:t>
            </a:r>
            <a:r>
              <a:rPr lang="en-US" sz="2000" dirty="0" err="1"/>
              <a:t>adultos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Baja </a:t>
            </a:r>
            <a:r>
              <a:rPr lang="en-US" sz="2000" dirty="0" err="1"/>
              <a:t>concentración</a:t>
            </a:r>
            <a:r>
              <a:rPr lang="en-US" sz="2000" dirty="0"/>
              <a:t> de </a:t>
            </a:r>
            <a:r>
              <a:rPr lang="en-US" sz="2000" dirty="0" err="1"/>
              <a:t>minorías</a:t>
            </a:r>
            <a:r>
              <a:rPr lang="en-US" sz="2000" dirty="0"/>
              <a:t> </a:t>
            </a:r>
            <a:r>
              <a:rPr lang="en-US" sz="2000" dirty="0" err="1"/>
              <a:t>raciales</a:t>
            </a:r>
            <a:r>
              <a:rPr lang="en-US" sz="2000" dirty="0"/>
              <a:t> o </a:t>
            </a:r>
            <a:r>
              <a:rPr lang="en-US" sz="2000" dirty="0" err="1"/>
              <a:t>étnicas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Escuelas</a:t>
            </a:r>
            <a:r>
              <a:rPr lang="en-US" sz="2000" dirty="0"/>
              <a:t> </a:t>
            </a:r>
            <a:r>
              <a:rPr lang="en-US" sz="2000" dirty="0" err="1"/>
              <a:t>públicas</a:t>
            </a:r>
            <a:r>
              <a:rPr lang="en-US" sz="2000" dirty="0"/>
              <a:t> de alto </a:t>
            </a:r>
            <a:r>
              <a:rPr lang="en-US" sz="2000" dirty="0" err="1"/>
              <a:t>rendimiento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Bajos</a:t>
            </a:r>
            <a:r>
              <a:rPr lang="en-US" sz="2000" dirty="0"/>
              <a:t> </a:t>
            </a:r>
            <a:r>
              <a:rPr lang="en-US" sz="2000" dirty="0" err="1"/>
              <a:t>índices</a:t>
            </a:r>
            <a:r>
              <a:rPr lang="en-US" sz="2000" dirty="0"/>
              <a:t> de </a:t>
            </a:r>
            <a:r>
              <a:rPr lang="en-US" sz="2000" dirty="0" err="1"/>
              <a:t>criminalidad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Acceso</a:t>
            </a:r>
            <a:r>
              <a:rPr lang="en-US" sz="2000" dirty="0"/>
              <a:t> al </a:t>
            </a:r>
            <a:r>
              <a:rPr lang="en-US" sz="2000" dirty="0" err="1"/>
              <a:t>transporte</a:t>
            </a:r>
            <a:r>
              <a:rPr lang="en-US" sz="2000" dirty="0"/>
              <a:t> </a:t>
            </a:r>
            <a:r>
              <a:rPr lang="en-US" sz="2000" dirty="0" err="1"/>
              <a:t>público</a:t>
            </a:r>
            <a:r>
              <a:rPr lang="en-US" sz="2000" dirty="0"/>
              <a:t> y al </a:t>
            </a:r>
            <a:r>
              <a:rPr lang="en-US" sz="2000" dirty="0" err="1"/>
              <a:t>empleo</a:t>
            </a:r>
            <a:endParaRPr lang="en-US" sz="2000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i="1" dirty="0"/>
              <a:t>Se </a:t>
            </a:r>
            <a:r>
              <a:rPr lang="en-US" i="1" dirty="0" err="1"/>
              <a:t>fomentará</a:t>
            </a:r>
            <a:r>
              <a:rPr lang="en-US" i="1" dirty="0"/>
              <a:t> la </a:t>
            </a:r>
            <a:r>
              <a:rPr lang="en-US" i="1" dirty="0" err="1"/>
              <a:t>vivienda</a:t>
            </a:r>
            <a:r>
              <a:rPr lang="en-US" i="1" dirty="0"/>
              <a:t> </a:t>
            </a:r>
            <a:r>
              <a:rPr lang="en-US" i="1" dirty="0" err="1"/>
              <a:t>asequible</a:t>
            </a:r>
            <a:r>
              <a:rPr lang="en-US" i="1" dirty="0"/>
              <a:t> y de </a:t>
            </a:r>
            <a:r>
              <a:rPr lang="en-US" i="1" dirty="0" err="1"/>
              <a:t>ingresos</a:t>
            </a:r>
            <a:r>
              <a:rPr lang="en-US" i="1" dirty="0"/>
              <a:t> </a:t>
            </a:r>
            <a:r>
              <a:rPr lang="en-US" i="1" dirty="0" err="1"/>
              <a:t>mixtos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 las </a:t>
            </a:r>
            <a:r>
              <a:rPr lang="en-US" i="1" dirty="0" err="1"/>
              <a:t>Áreas</a:t>
            </a:r>
            <a:r>
              <a:rPr lang="en-US" i="1" dirty="0"/>
              <a:t> de Alta </a:t>
            </a:r>
            <a:r>
              <a:rPr lang="en-US" i="1" dirty="0" err="1"/>
              <a:t>Oportunidad</a:t>
            </a:r>
            <a:r>
              <a:rPr lang="en-US" i="1" dirty="0"/>
              <a:t> (HOAs), y </a:t>
            </a:r>
            <a:r>
              <a:rPr lang="en-US" i="1" dirty="0" err="1"/>
              <a:t>los</a:t>
            </a:r>
            <a:r>
              <a:rPr lang="en-US" i="1" dirty="0"/>
              <a:t> </a:t>
            </a:r>
            <a:r>
              <a:rPr lang="en-US" i="1" dirty="0" err="1"/>
              <a:t>fondos</a:t>
            </a:r>
            <a:r>
              <a:rPr lang="en-US" i="1" dirty="0"/>
              <a:t> del </a:t>
            </a:r>
            <a:r>
              <a:rPr lang="en-US" i="1" dirty="0" err="1"/>
              <a:t>programa</a:t>
            </a:r>
            <a:r>
              <a:rPr lang="en-US" i="1" dirty="0"/>
              <a:t> HOME para </a:t>
            </a:r>
            <a:r>
              <a:rPr lang="en-US" i="1" dirty="0" err="1"/>
              <a:t>proyectos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 </a:t>
            </a:r>
            <a:r>
              <a:rPr lang="en-US" i="1" dirty="0" err="1"/>
              <a:t>estas</a:t>
            </a:r>
            <a:r>
              <a:rPr lang="en-US" i="1" dirty="0"/>
              <a:t> </a:t>
            </a:r>
            <a:r>
              <a:rPr lang="en-US" i="1" dirty="0" err="1"/>
              <a:t>áreas</a:t>
            </a:r>
            <a:r>
              <a:rPr lang="en-US" i="1" dirty="0"/>
              <a:t> </a:t>
            </a:r>
            <a:r>
              <a:rPr lang="en-US" i="1" dirty="0" err="1"/>
              <a:t>tendrán</a:t>
            </a:r>
            <a:r>
              <a:rPr lang="en-US" i="1" dirty="0"/>
              <a:t> </a:t>
            </a:r>
            <a:r>
              <a:rPr lang="en-US" i="1" dirty="0" err="1"/>
              <a:t>alta</a:t>
            </a:r>
            <a:r>
              <a:rPr lang="en-US" i="1" dirty="0"/>
              <a:t> </a:t>
            </a:r>
            <a:r>
              <a:rPr lang="en-US" i="1" dirty="0" err="1"/>
              <a:t>prioridad</a:t>
            </a:r>
            <a:r>
              <a:rPr lang="en-US" i="1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880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BFDA1-C5D6-86C2-7CE9-0F45D7223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de Vivienda </a:t>
            </a:r>
            <a:r>
              <a:rPr lang="en-US" dirty="0" err="1"/>
              <a:t>Justa</a:t>
            </a:r>
            <a:r>
              <a:rPr lang="en-US" dirty="0"/>
              <a:t> /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C96DF-85F9-71C2-A8F1-F2F852574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7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algn="ctr">
              <a:buNone/>
            </a:pPr>
            <a:r>
              <a:rPr lang="en-US" sz="2400" dirty="0"/>
              <a:t>¡</a:t>
            </a:r>
            <a:r>
              <a:rPr lang="en-US" sz="2400" b="1" dirty="0"/>
              <a:t>TÚ </a:t>
            </a:r>
            <a:r>
              <a:rPr lang="en-US" sz="2400" dirty="0" err="1"/>
              <a:t>puedes</a:t>
            </a:r>
            <a:r>
              <a:rPr lang="en-US" sz="2400" dirty="0"/>
              <a:t> </a:t>
            </a:r>
            <a:r>
              <a:rPr lang="en-US" sz="2400" dirty="0" err="1"/>
              <a:t>participar</a:t>
            </a:r>
            <a:r>
              <a:rPr lang="en-US" sz="2400" dirty="0"/>
              <a:t>!</a:t>
            </a:r>
          </a:p>
          <a:p>
            <a:pPr marL="0" indent="0" algn="ctr">
              <a:buNone/>
            </a:pPr>
            <a:r>
              <a:rPr lang="en-US" sz="2400" dirty="0"/>
              <a:t>La </a:t>
            </a:r>
            <a:r>
              <a:rPr lang="en-US" sz="2400" u="sng" dirty="0" err="1"/>
              <a:t>Encuesta</a:t>
            </a:r>
            <a:r>
              <a:rPr lang="en-US" sz="2400" u="sng" dirty="0"/>
              <a:t> de Vivienda </a:t>
            </a:r>
            <a:r>
              <a:rPr lang="en-US" sz="2400" u="sng" dirty="0" err="1"/>
              <a:t>Justa</a:t>
            </a:r>
            <a:r>
              <a:rPr lang="en-US" sz="2400" u="sng" dirty="0"/>
              <a:t> del </a:t>
            </a:r>
            <a:r>
              <a:rPr lang="en-US" sz="2400" u="sng" dirty="0" err="1"/>
              <a:t>Condado</a:t>
            </a:r>
            <a:r>
              <a:rPr lang="en-US" sz="2400" u="sng" dirty="0"/>
              <a:t> de Nassau </a:t>
            </a:r>
            <a:r>
              <a:rPr lang="en-US" sz="2400" dirty="0" err="1"/>
              <a:t>está</a:t>
            </a:r>
            <a:r>
              <a:rPr lang="en-US" sz="2400" dirty="0"/>
              <a:t> </a:t>
            </a:r>
            <a:r>
              <a:rPr lang="en-US" sz="2400" b="1" dirty="0"/>
              <a:t>ACTIVA</a:t>
            </a:r>
            <a:endParaRPr lang="en-US" b="1" dirty="0"/>
          </a:p>
          <a:p>
            <a:pPr marL="0" indent="0" algn="ctr">
              <a:buNone/>
            </a:pPr>
            <a:r>
              <a:rPr lang="en-US" sz="2400" dirty="0"/>
              <a:t>hasta </a:t>
            </a:r>
            <a:r>
              <a:rPr lang="en-US" sz="2400" dirty="0" err="1"/>
              <a:t>el</a:t>
            </a:r>
            <a:r>
              <a:rPr lang="en-US" sz="2400" dirty="0"/>
              <a:t> 31 de </a:t>
            </a:r>
            <a:r>
              <a:rPr lang="en-US" sz="2400" dirty="0" err="1"/>
              <a:t>marzo</a:t>
            </a:r>
            <a:r>
              <a:rPr lang="en-US" sz="2400" dirty="0"/>
              <a:t> de 2025</a:t>
            </a:r>
          </a:p>
          <a:p>
            <a:pPr marL="0" indent="0" algn="ctr">
              <a:buNone/>
            </a:pPr>
            <a:r>
              <a:rPr lang="en-US" i="1" dirty="0"/>
              <a:t>Disponible </a:t>
            </a:r>
            <a:r>
              <a:rPr lang="en-US" i="1" dirty="0" err="1"/>
              <a:t>en</a:t>
            </a:r>
            <a:r>
              <a:rPr lang="en-US" i="1" dirty="0"/>
              <a:t> </a:t>
            </a:r>
            <a:r>
              <a:rPr lang="en-US" i="1" dirty="0" err="1"/>
              <a:t>inglés</a:t>
            </a:r>
            <a:r>
              <a:rPr lang="en-US" i="1" dirty="0"/>
              <a:t> y </a:t>
            </a:r>
            <a:r>
              <a:rPr lang="en-US" i="1" dirty="0" err="1"/>
              <a:t>español</a:t>
            </a:r>
            <a:endParaRPr lang="en-US" i="1" dirty="0"/>
          </a:p>
          <a:p>
            <a:pPr marL="0" indent="0" algn="ctr">
              <a:buNone/>
            </a:pPr>
            <a:r>
              <a:rPr lang="en-US" dirty="0"/>
              <a:t>¡</a:t>
            </a:r>
            <a:r>
              <a:rPr lang="en-US" b="1" dirty="0" err="1"/>
              <a:t>Realiza</a:t>
            </a:r>
            <a:r>
              <a:rPr lang="en-US" b="1" dirty="0"/>
              <a:t> la </a:t>
            </a:r>
            <a:r>
              <a:rPr lang="en-US" b="1" dirty="0" err="1"/>
              <a:t>Encuesta</a:t>
            </a:r>
            <a:r>
              <a:rPr lang="en-US" b="1" dirty="0"/>
              <a:t> del </a:t>
            </a:r>
            <a:r>
              <a:rPr lang="en-US" b="1" dirty="0" err="1"/>
              <a:t>Condado</a:t>
            </a:r>
            <a:r>
              <a:rPr lang="en-US" b="1" dirty="0"/>
              <a:t> de Nassau AHORA</a:t>
            </a:r>
            <a:r>
              <a:rPr lang="en-US" dirty="0"/>
              <a:t>!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https://forms.office.com/r/bLck4J5Dea</a:t>
            </a:r>
            <a:endParaRPr lang="en-US" dirty="0"/>
          </a:p>
          <a:p>
            <a:pPr marL="0" indent="0" algn="ctr">
              <a:buNone/>
            </a:pPr>
            <a:endParaRPr lang="en-US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80556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90D9F-C45D-560E-84FB-5104488D5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062D2-0F47-BBAB-1A6E-7B75BF508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Orden del Día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6F197-D882-7761-FD90-C7F7F66EA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err="1"/>
              <a:t>Bienvenida</a:t>
            </a:r>
            <a:r>
              <a:rPr lang="en-US"/>
              <a:t> y </a:t>
            </a:r>
            <a:r>
              <a:rPr lang="en-US" err="1"/>
              <a:t>Visión</a:t>
            </a:r>
            <a:r>
              <a:rPr lang="en-US"/>
              <a:t> General del </a:t>
            </a:r>
            <a:r>
              <a:rPr lang="en-US" err="1"/>
              <a:t>Consorcio</a:t>
            </a:r>
            <a:r>
              <a:rPr lang="en-US"/>
              <a:t> del </a:t>
            </a:r>
            <a:r>
              <a:rPr lang="en-US" err="1"/>
              <a:t>Condado</a:t>
            </a:r>
            <a:r>
              <a:rPr lang="en-US"/>
              <a:t> </a:t>
            </a:r>
            <a:r>
              <a:rPr lang="en-US" err="1"/>
              <a:t>Urbano</a:t>
            </a:r>
            <a:r>
              <a:rPr lang="en-US"/>
              <a:t> de Nassau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Plan </a:t>
            </a:r>
            <a:r>
              <a:rPr lang="en-US" err="1"/>
              <a:t>Consolidado</a:t>
            </a:r>
            <a:r>
              <a:rPr lang="en-US"/>
              <a:t> de Cinco </a:t>
            </a:r>
            <a:r>
              <a:rPr lang="en-US" err="1"/>
              <a:t>Años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Vivienda </a:t>
            </a:r>
            <a:r>
              <a:rPr lang="en-US" err="1"/>
              <a:t>Justa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err="1"/>
              <a:t>Programa</a:t>
            </a:r>
            <a:r>
              <a:rPr lang="en-US"/>
              <a:t> CDBG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err="1"/>
              <a:t>Programa</a:t>
            </a:r>
            <a:r>
              <a:rPr lang="en-US"/>
              <a:t> HOME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err="1"/>
              <a:t>Programa</a:t>
            </a:r>
            <a:r>
              <a:rPr lang="en-US"/>
              <a:t> ESG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err="1"/>
              <a:t>Sección</a:t>
            </a:r>
            <a:r>
              <a:rPr lang="en-US"/>
              <a:t> 3 y </a:t>
            </a:r>
            <a:r>
              <a:rPr lang="en-US" err="1"/>
              <a:t>Otros</a:t>
            </a:r>
            <a:r>
              <a:rPr lang="en-US"/>
              <a:t> </a:t>
            </a:r>
            <a:r>
              <a:rPr lang="en-US" err="1"/>
              <a:t>Requisitos</a:t>
            </a:r>
            <a:r>
              <a:rPr lang="en-US"/>
              <a:t> Federales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err="1"/>
              <a:t>Proceso</a:t>
            </a:r>
            <a:r>
              <a:rPr lang="en-US"/>
              <a:t> de </a:t>
            </a:r>
            <a:r>
              <a:rPr lang="en-US" err="1"/>
              <a:t>Solicitud</a:t>
            </a:r>
            <a:r>
              <a:rPr lang="en-US"/>
              <a:t> 2025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err="1"/>
              <a:t>Comentarios</a:t>
            </a:r>
            <a:r>
              <a:rPr lang="en-US"/>
              <a:t> </a:t>
            </a:r>
            <a:r>
              <a:rPr lang="en-US" err="1"/>
              <a:t>Públicos</a:t>
            </a:r>
            <a:r>
              <a:rPr lang="en-US"/>
              <a:t> </a:t>
            </a:r>
            <a:r>
              <a:rPr lang="en-US" err="1"/>
              <a:t>sobre</a:t>
            </a:r>
            <a:r>
              <a:rPr lang="en-US"/>
              <a:t> las </a:t>
            </a:r>
            <a:r>
              <a:rPr lang="en-US" err="1"/>
              <a:t>necesidades</a:t>
            </a:r>
            <a:r>
              <a:rPr lang="en-US"/>
              <a:t> del CDBG y las </a:t>
            </a:r>
            <a:r>
              <a:rPr lang="en-US" err="1"/>
              <a:t>necesidades</a:t>
            </a:r>
            <a:r>
              <a:rPr lang="en-US"/>
              <a:t> de </a:t>
            </a:r>
            <a:r>
              <a:rPr lang="en-US" err="1"/>
              <a:t>vivienda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43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3C600-F4AF-EC62-47B6-C1DC2B2EE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A7727-5D55-D547-DC0D-6B4E3ECE7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de Vivienda </a:t>
            </a:r>
            <a:r>
              <a:rPr lang="en-US" dirty="0" err="1"/>
              <a:t>Justa</a:t>
            </a:r>
            <a:r>
              <a:rPr lang="en-US" dirty="0"/>
              <a:t>/AI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440FF-79DB-DA12-B296-8FA45440F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7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algn="ctr">
              <a:buNone/>
            </a:pPr>
            <a:r>
              <a:rPr lang="en-US" sz="2400" dirty="0"/>
              <a:t>¡</a:t>
            </a:r>
            <a:r>
              <a:rPr lang="en-US" sz="2400" b="1" dirty="0"/>
              <a:t>TÚ </a:t>
            </a:r>
            <a:r>
              <a:rPr lang="en-US" sz="2400" dirty="0" err="1"/>
              <a:t>puedes</a:t>
            </a:r>
            <a:r>
              <a:rPr lang="en-US" sz="2400" dirty="0"/>
              <a:t> </a:t>
            </a:r>
            <a:r>
              <a:rPr lang="en-US" sz="2400" dirty="0" err="1"/>
              <a:t>participar</a:t>
            </a:r>
            <a:r>
              <a:rPr lang="en-US" sz="2400" dirty="0"/>
              <a:t>!</a:t>
            </a:r>
          </a:p>
          <a:p>
            <a:pPr marL="0" indent="0" algn="ctr">
              <a:buNone/>
            </a:pPr>
            <a:r>
              <a:rPr lang="en-US" dirty="0" err="1"/>
              <a:t>Revisa</a:t>
            </a:r>
            <a:r>
              <a:rPr lang="en-US" dirty="0"/>
              <a:t> y </a:t>
            </a:r>
            <a:r>
              <a:rPr lang="en-US" dirty="0" err="1"/>
              <a:t>comenta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:</a:t>
            </a:r>
          </a:p>
          <a:p>
            <a:pPr marL="0" indent="0" algn="ctr">
              <a:buNone/>
            </a:pPr>
            <a:r>
              <a:rPr lang="en-US" sz="2800" u="sng" dirty="0" err="1"/>
              <a:t>Borrador</a:t>
            </a:r>
            <a:r>
              <a:rPr lang="en-US" sz="2800" u="sng" dirty="0"/>
              <a:t> del Plan de Vivienda </a:t>
            </a:r>
            <a:r>
              <a:rPr lang="en-US" sz="2800" u="sng" dirty="0" err="1"/>
              <a:t>Justa</a:t>
            </a:r>
            <a:endParaRPr lang="en-US" sz="2800" u="sng" dirty="0"/>
          </a:p>
          <a:p>
            <a:pPr marL="0" indent="0" algn="ctr">
              <a:buNone/>
            </a:pPr>
            <a:endParaRPr lang="en-US" sz="1100" i="1" dirty="0"/>
          </a:p>
          <a:p>
            <a:pPr marL="0" indent="0" algn="ctr">
              <a:buNone/>
            </a:pPr>
            <a:r>
              <a:rPr lang="en-US" b="1" dirty="0"/>
              <a:t>Se </a:t>
            </a:r>
            <a:r>
              <a:rPr lang="en-US" b="1" dirty="0" err="1"/>
              <a:t>espera</a:t>
            </a:r>
            <a:r>
              <a:rPr lang="en-US" b="1" dirty="0"/>
              <a:t> que sea </a:t>
            </a:r>
            <a:r>
              <a:rPr lang="en-US" b="1" dirty="0" err="1"/>
              <a:t>emitido</a:t>
            </a:r>
            <a:r>
              <a:rPr lang="en-US" b="1" dirty="0"/>
              <a:t> </a:t>
            </a:r>
            <a:r>
              <a:rPr lang="en-US" b="1" dirty="0" err="1"/>
              <a:t>el</a:t>
            </a:r>
            <a:r>
              <a:rPr lang="en-US" b="1" dirty="0"/>
              <a:t> 5 de mayo de 2025</a:t>
            </a:r>
          </a:p>
          <a:p>
            <a:pPr marL="0" indent="0" algn="ctr">
              <a:buNone/>
            </a:pPr>
            <a:r>
              <a:rPr lang="en-US" i="1" dirty="0" err="1"/>
              <a:t>Seguido</a:t>
            </a:r>
            <a:r>
              <a:rPr lang="en-US" i="1" dirty="0"/>
              <a:t> </a:t>
            </a:r>
            <a:r>
              <a:rPr lang="en-US" i="1" dirty="0" err="1"/>
              <a:t>por</a:t>
            </a:r>
            <a:r>
              <a:rPr lang="en-US" i="1" dirty="0"/>
              <a:t> un </a:t>
            </a:r>
            <a:r>
              <a:rPr lang="en-US" i="1" dirty="0" err="1"/>
              <a:t>período</a:t>
            </a:r>
            <a:r>
              <a:rPr lang="en-US" i="1" dirty="0"/>
              <a:t> de </a:t>
            </a:r>
            <a:r>
              <a:rPr lang="en-US" i="1" dirty="0" err="1"/>
              <a:t>comentarios</a:t>
            </a:r>
            <a:r>
              <a:rPr lang="en-US" i="1" dirty="0"/>
              <a:t> de 30 días</a:t>
            </a:r>
          </a:p>
        </p:txBody>
      </p:sp>
    </p:spTree>
    <p:extLst>
      <p:ext uri="{BB962C8B-B14F-4D97-AF65-F5344CB8AC3E}">
        <p14:creationId xmlns:p14="http://schemas.microsoft.com/office/powerpoint/2010/main" val="2354322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FC9A4-819E-C614-0A95-4D7F6F3FB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Programa</a:t>
            </a:r>
            <a:r>
              <a:rPr lang="en-US" dirty="0"/>
              <a:t> de </a:t>
            </a:r>
            <a:r>
              <a:rPr lang="en-US" dirty="0" err="1"/>
              <a:t>Subvenciones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Bloque</a:t>
            </a:r>
            <a:r>
              <a:rPr lang="en-US" dirty="0"/>
              <a:t> para </a:t>
            </a:r>
            <a:r>
              <a:rPr lang="en-US" dirty="0" err="1"/>
              <a:t>el</a:t>
            </a:r>
            <a:r>
              <a:rPr lang="en-US" dirty="0"/>
              <a:t> Desarrollo </a:t>
            </a:r>
            <a:r>
              <a:rPr lang="en-US" dirty="0" err="1"/>
              <a:t>Comunitario</a:t>
            </a:r>
            <a:r>
              <a:rPr lang="en-US" dirty="0"/>
              <a:t> (CDBG)</a:t>
            </a:r>
          </a:p>
        </p:txBody>
      </p:sp>
    </p:spTree>
    <p:extLst>
      <p:ext uri="{BB962C8B-B14F-4D97-AF65-F5344CB8AC3E}">
        <p14:creationId xmlns:p14="http://schemas.microsoft.com/office/powerpoint/2010/main" val="610078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81747-EB1E-703F-5FA7-790D592C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Prioridades</a:t>
            </a:r>
            <a:r>
              <a:rPr lang="en-US" dirty="0"/>
              <a:t> </a:t>
            </a:r>
            <a:r>
              <a:rPr lang="en-US" dirty="0" err="1"/>
              <a:t>Elegibles</a:t>
            </a:r>
            <a:r>
              <a:rPr lang="en-US" dirty="0"/>
              <a:t> del </a:t>
            </a:r>
            <a:r>
              <a:rPr lang="en-US" dirty="0" err="1"/>
              <a:t>Condado</a:t>
            </a:r>
            <a:r>
              <a:rPr lang="en-US" dirty="0"/>
              <a:t> de Nassau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82E33-7CD2-0F5A-D14E-ADC3A31ED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CDBG</a:t>
            </a:r>
          </a:p>
          <a:p>
            <a:pPr>
              <a:lnSpc>
                <a:spcPct val="100000"/>
              </a:lnSpc>
            </a:pPr>
            <a:r>
              <a:rPr lang="en-US" dirty="0"/>
              <a:t>Las </a:t>
            </a:r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elegibles</a:t>
            </a:r>
            <a:r>
              <a:rPr lang="en-US" dirty="0"/>
              <a:t> bajo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CDBG se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encontrar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dirty="0" err="1"/>
              <a:t>regulaciones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24 CFR 570.201 – 206. </a:t>
            </a:r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incluyen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087B40-2AC6-235F-D1CC-ABEE49429C0A}"/>
              </a:ext>
            </a:extLst>
          </p:cNvPr>
          <p:cNvSpPr txBox="1"/>
          <p:nvPr/>
        </p:nvSpPr>
        <p:spPr>
          <a:xfrm>
            <a:off x="813063" y="3058324"/>
            <a:ext cx="9867506" cy="2696123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altLang="en-US" sz="2800" b="1" dirty="0"/>
              <a:t> </a:t>
            </a:r>
            <a:r>
              <a:rPr lang="en-US" altLang="en-US" sz="2800" b="1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570.201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Adquisición</a:t>
            </a:r>
            <a:endParaRPr lang="en-US" sz="2400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Disposición</a:t>
            </a:r>
            <a:endParaRPr lang="en-US" sz="2400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</a:t>
            </a:r>
            <a:r>
              <a:rPr lang="en-US" sz="24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nstalaciones</a:t>
            </a:r>
            <a:r>
              <a:rPr lang="en-US" sz="24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US" sz="24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mejoras</a:t>
            </a:r>
            <a:r>
              <a:rPr lang="en-US" sz="24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públicas</a:t>
            </a:r>
            <a:endParaRPr lang="en-US" sz="2400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Actividades</a:t>
            </a:r>
            <a:r>
              <a:rPr lang="en-US" sz="24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24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limpieza</a:t>
            </a:r>
            <a:endParaRPr lang="en-US" sz="2400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Servicios</a:t>
            </a:r>
            <a:r>
              <a:rPr lang="en-US" sz="24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públicos</a:t>
            </a:r>
            <a:endParaRPr lang="en-US" sz="2400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Pago de la </a:t>
            </a:r>
            <a:r>
              <a:rPr lang="en-US" sz="24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parte</a:t>
            </a:r>
            <a:r>
              <a:rPr lang="en-US" sz="24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no federal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Reubicación</a:t>
            </a:r>
            <a:endParaRPr lang="en-US" sz="2400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Servicios</a:t>
            </a:r>
            <a:r>
              <a:rPr lang="en-US" sz="24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24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vivienda</a:t>
            </a:r>
            <a:endParaRPr lang="en-US" sz="2400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Asistencia</a:t>
            </a:r>
            <a:r>
              <a:rPr lang="en-US" sz="24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para la </a:t>
            </a:r>
            <a:r>
              <a:rPr lang="en-US" sz="24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propiedad</a:t>
            </a:r>
            <a:r>
              <a:rPr lang="en-US" sz="24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24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vivienda</a:t>
            </a:r>
            <a:endParaRPr lang="en-US" sz="2400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Asistencia</a:t>
            </a:r>
            <a:r>
              <a:rPr lang="en-US" sz="24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para </a:t>
            </a:r>
            <a:r>
              <a:rPr lang="en-US" sz="24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microempresas</a:t>
            </a:r>
            <a:endParaRPr lang="en-US" sz="2400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>
              <a:lnSpc>
                <a:spcPct val="90000"/>
              </a:lnSpc>
              <a:buClr>
                <a:srgbClr val="213A7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14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63FFB-B5E8-7810-E2B2-788F1426E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Elegibles</a:t>
            </a:r>
            <a:r>
              <a:rPr lang="en-US" dirty="0"/>
              <a:t> de </a:t>
            </a:r>
            <a:r>
              <a:rPr lang="en-US" dirty="0" err="1"/>
              <a:t>Rehabilitación</a:t>
            </a:r>
            <a:r>
              <a:rPr lang="en-US" dirty="0"/>
              <a:t> y </a:t>
            </a:r>
            <a:r>
              <a:rPr lang="en-US" dirty="0" err="1"/>
              <a:t>Preservación</a:t>
            </a:r>
            <a:r>
              <a:rPr lang="en-US" dirty="0"/>
              <a:t> bajo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CDBG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A95DB-B599-F3EB-8513-DA03C59D8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44" y="1253330"/>
            <a:ext cx="10515600" cy="5360976"/>
          </a:xfrm>
        </p:spPr>
        <p:txBody>
          <a:bodyPr>
            <a:normAutofit/>
          </a:bodyPr>
          <a:lstStyle/>
          <a:p>
            <a:r>
              <a:rPr lang="en-US" sz="2000" dirty="0"/>
              <a:t>Las </a:t>
            </a:r>
            <a:r>
              <a:rPr lang="en-US" sz="2000" dirty="0" err="1"/>
              <a:t>actividades</a:t>
            </a:r>
            <a:r>
              <a:rPr lang="en-US" sz="2000" dirty="0"/>
              <a:t> </a:t>
            </a:r>
            <a:r>
              <a:rPr lang="en-US" sz="2000" dirty="0" err="1"/>
              <a:t>elegibles</a:t>
            </a:r>
            <a:r>
              <a:rPr lang="en-US" sz="2000" dirty="0"/>
              <a:t> de </a:t>
            </a:r>
            <a:r>
              <a:rPr lang="en-US" sz="2000" dirty="0" err="1"/>
              <a:t>rehabilitación</a:t>
            </a:r>
            <a:r>
              <a:rPr lang="en-US" sz="2000" dirty="0"/>
              <a:t> y </a:t>
            </a:r>
            <a:r>
              <a:rPr lang="en-US" sz="2000" dirty="0" err="1"/>
              <a:t>preservación</a:t>
            </a:r>
            <a:r>
              <a:rPr lang="en-US" sz="2000" dirty="0"/>
              <a:t> </a:t>
            </a:r>
            <a:r>
              <a:rPr lang="en-US" sz="2000" dirty="0" err="1"/>
              <a:t>según</a:t>
            </a:r>
            <a:r>
              <a:rPr lang="en-US" sz="2000" dirty="0"/>
              <a:t> </a:t>
            </a:r>
            <a:r>
              <a:rPr lang="en-US" sz="2000" b="1" dirty="0"/>
              <a:t>570.202</a:t>
            </a:r>
            <a:r>
              <a:rPr lang="en-US" sz="2000" dirty="0"/>
              <a:t> </a:t>
            </a:r>
            <a:r>
              <a:rPr lang="en-US" sz="2000" dirty="0" err="1"/>
              <a:t>incluyen</a:t>
            </a:r>
            <a:r>
              <a:rPr lang="en-US" sz="2000" dirty="0"/>
              <a:t>:</a:t>
            </a:r>
          </a:p>
          <a:p>
            <a:pPr lvl="1"/>
            <a:r>
              <a:rPr lang="en-US" dirty="0" err="1"/>
              <a:t>Rehabilitación</a:t>
            </a:r>
            <a:r>
              <a:rPr lang="en-US" dirty="0"/>
              <a:t> de </a:t>
            </a:r>
            <a:r>
              <a:rPr lang="en-US" dirty="0" err="1"/>
              <a:t>viviendas</a:t>
            </a:r>
            <a:r>
              <a:rPr lang="en-US" dirty="0"/>
              <a:t> </a:t>
            </a:r>
            <a:r>
              <a:rPr lang="en-US" dirty="0" err="1"/>
              <a:t>residenciales</a:t>
            </a:r>
            <a:endParaRPr lang="en-US" dirty="0"/>
          </a:p>
          <a:p>
            <a:pPr lvl="1"/>
            <a:r>
              <a:rPr lang="en-US" dirty="0" err="1"/>
              <a:t>Rehabilitación</a:t>
            </a:r>
            <a:r>
              <a:rPr lang="en-US" dirty="0"/>
              <a:t> de </a:t>
            </a:r>
            <a:r>
              <a:rPr lang="en-US" dirty="0" err="1"/>
              <a:t>propiedades</a:t>
            </a:r>
            <a:r>
              <a:rPr lang="en-US" dirty="0"/>
              <a:t> </a:t>
            </a:r>
            <a:r>
              <a:rPr lang="en-US" dirty="0" err="1"/>
              <a:t>comerciales</a:t>
            </a:r>
            <a:endParaRPr lang="en-US" dirty="0"/>
          </a:p>
          <a:p>
            <a:pPr lvl="1"/>
            <a:r>
              <a:rPr lang="en-US" dirty="0" err="1"/>
              <a:t>Aplicación</a:t>
            </a:r>
            <a:r>
              <a:rPr lang="en-US" dirty="0"/>
              <a:t> del </a:t>
            </a:r>
            <a:r>
              <a:rPr lang="en-US" dirty="0" err="1"/>
              <a:t>código</a:t>
            </a:r>
            <a:r>
              <a:rPr lang="en-US" dirty="0"/>
              <a:t> de </a:t>
            </a:r>
            <a:r>
              <a:rPr lang="en-US" dirty="0" err="1"/>
              <a:t>edificación</a:t>
            </a:r>
            <a:endParaRPr lang="en-US" dirty="0"/>
          </a:p>
          <a:p>
            <a:pPr lvl="1"/>
            <a:r>
              <a:rPr lang="en-US" dirty="0" err="1"/>
              <a:t>Preservación</a:t>
            </a:r>
            <a:r>
              <a:rPr lang="en-US" dirty="0"/>
              <a:t> </a:t>
            </a:r>
            <a:r>
              <a:rPr lang="en-US" dirty="0" err="1"/>
              <a:t>histórica</a:t>
            </a:r>
            <a:endParaRPr lang="en-US" dirty="0"/>
          </a:p>
          <a:p>
            <a:pPr lvl="1"/>
            <a:r>
              <a:rPr lang="en-US" dirty="0"/>
              <a:t>Renovación de </a:t>
            </a:r>
            <a:r>
              <a:rPr lang="en-US" dirty="0" err="1"/>
              <a:t>edificios</a:t>
            </a:r>
            <a:r>
              <a:rPr lang="en-US" dirty="0"/>
              <a:t> </a:t>
            </a:r>
            <a:r>
              <a:rPr lang="en-US" dirty="0" err="1"/>
              <a:t>cerrados</a:t>
            </a:r>
            <a:endParaRPr lang="en-US" dirty="0"/>
          </a:p>
          <a:p>
            <a:pPr lvl="1"/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relacionadas</a:t>
            </a:r>
            <a:r>
              <a:rPr lang="en-US" dirty="0"/>
              <a:t> con la </a:t>
            </a:r>
            <a:r>
              <a:rPr lang="en-US" dirty="0" err="1"/>
              <a:t>reducción</a:t>
            </a:r>
            <a:r>
              <a:rPr lang="en-US" dirty="0"/>
              <a:t> de </a:t>
            </a:r>
            <a:r>
              <a:rPr lang="en-US" dirty="0" err="1"/>
              <a:t>riesgos</a:t>
            </a:r>
            <a:r>
              <a:rPr lang="en-US" dirty="0"/>
              <a:t> de pintura con base de </a:t>
            </a:r>
            <a:r>
              <a:rPr lang="en-US" dirty="0" err="1"/>
              <a:t>plomo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756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A340F-B883-DA6C-C1CF-48C436655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Desarrollo </a:t>
            </a:r>
            <a:r>
              <a:rPr lang="en-US" dirty="0" err="1"/>
              <a:t>Socioeconómico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531FE-F052-8C07-EE53-051A5B160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Desarrollo </a:t>
            </a:r>
            <a:r>
              <a:rPr lang="en-US" dirty="0" err="1"/>
              <a:t>Económico</a:t>
            </a:r>
            <a:r>
              <a:rPr lang="en-US" dirty="0"/>
              <a:t> Especial 570.203 </a:t>
            </a:r>
          </a:p>
          <a:p>
            <a:pPr lvl="1"/>
            <a:r>
              <a:rPr lang="en-US" dirty="0" err="1"/>
              <a:t>Asistencia</a:t>
            </a:r>
            <a:r>
              <a:rPr lang="en-US" dirty="0"/>
              <a:t> </a:t>
            </a:r>
            <a:r>
              <a:rPr lang="en-US" dirty="0" err="1"/>
              <a:t>Directa</a:t>
            </a:r>
            <a:r>
              <a:rPr lang="en-US" dirty="0"/>
              <a:t> a </a:t>
            </a:r>
            <a:r>
              <a:rPr lang="en-US" dirty="0" err="1"/>
              <a:t>Empresas</a:t>
            </a:r>
            <a:endParaRPr lang="en-US" dirty="0"/>
          </a:p>
          <a:p>
            <a:pPr lvl="1"/>
            <a:r>
              <a:rPr lang="en-US" dirty="0" err="1"/>
              <a:t>Creación</a:t>
            </a:r>
            <a:r>
              <a:rPr lang="en-US" dirty="0"/>
              <a:t> y/o </a:t>
            </a:r>
            <a:r>
              <a:rPr lang="en-US" dirty="0" err="1"/>
              <a:t>Retención</a:t>
            </a:r>
            <a:r>
              <a:rPr lang="en-US" dirty="0"/>
              <a:t> de </a:t>
            </a:r>
            <a:r>
              <a:rPr lang="en-US" dirty="0" err="1"/>
              <a:t>Empleos</a:t>
            </a:r>
            <a:endParaRPr lang="en-US" dirty="0"/>
          </a:p>
          <a:p>
            <a:pPr lvl="1"/>
            <a:r>
              <a:rPr lang="en-US" dirty="0" err="1"/>
              <a:t>Beneficio</a:t>
            </a:r>
            <a:r>
              <a:rPr lang="en-US" dirty="0"/>
              <a:t> Principal para Personas de </a:t>
            </a:r>
            <a:r>
              <a:rPr lang="en-US" dirty="0" err="1"/>
              <a:t>Bajos</a:t>
            </a:r>
            <a:r>
              <a:rPr lang="en-US" dirty="0"/>
              <a:t>/</a:t>
            </a:r>
            <a:r>
              <a:rPr lang="en-US" dirty="0" err="1"/>
              <a:t>Moderados</a:t>
            </a:r>
            <a:r>
              <a:rPr lang="en-US" dirty="0"/>
              <a:t> </a:t>
            </a:r>
            <a:r>
              <a:rPr lang="en-US" dirty="0" err="1"/>
              <a:t>Ingresos</a:t>
            </a:r>
            <a:endParaRPr lang="en-US" dirty="0"/>
          </a:p>
          <a:p>
            <a:pPr lvl="1"/>
            <a:r>
              <a:rPr lang="en-US" dirty="0" err="1"/>
              <a:t>Apalancamiento</a:t>
            </a:r>
            <a:r>
              <a:rPr lang="en-US" dirty="0"/>
              <a:t> de </a:t>
            </a:r>
            <a:r>
              <a:rPr lang="en-US" dirty="0" err="1"/>
              <a:t>Fondos</a:t>
            </a:r>
            <a:r>
              <a:rPr lang="en-US" dirty="0"/>
              <a:t> CDBG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77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A7816-C91F-8DF5-AF51-26A7EA689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Cumplimiento</a:t>
            </a:r>
            <a:r>
              <a:rPr lang="en-US" b="1" dirty="0"/>
              <a:t> del </a:t>
            </a:r>
            <a:r>
              <a:rPr lang="en-US" b="1" dirty="0" err="1"/>
              <a:t>Objetivo</a:t>
            </a:r>
            <a:r>
              <a:rPr lang="en-US" b="1" dirty="0"/>
              <a:t> Nacional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69FC3-DE06-4161-9ACA-22E44111D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419" y="1348580"/>
            <a:ext cx="10515600" cy="475181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actividad</a:t>
            </a:r>
            <a:r>
              <a:rPr lang="en-US" dirty="0"/>
              <a:t> bajo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CDBG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cumplir</a:t>
            </a:r>
            <a:r>
              <a:rPr lang="en-US" dirty="0"/>
              <a:t> con uno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tres</a:t>
            </a:r>
            <a:r>
              <a:rPr lang="en-US" dirty="0"/>
              <a:t> </a:t>
            </a:r>
            <a:r>
              <a:rPr lang="en-US" dirty="0" err="1"/>
              <a:t>amplios</a:t>
            </a:r>
            <a:r>
              <a:rPr lang="en-US" dirty="0"/>
              <a:t> </a:t>
            </a:r>
            <a:r>
              <a:rPr lang="en-US" dirty="0" err="1"/>
              <a:t>objetivos</a:t>
            </a:r>
            <a:r>
              <a:rPr lang="en-US" dirty="0"/>
              <a:t> </a:t>
            </a:r>
            <a:r>
              <a:rPr lang="en-US" dirty="0" err="1"/>
              <a:t>nacionales</a:t>
            </a:r>
            <a:r>
              <a:rPr lang="en-US" dirty="0"/>
              <a:t> del </a:t>
            </a:r>
            <a:r>
              <a:rPr lang="en-US" dirty="0" err="1"/>
              <a:t>programa</a:t>
            </a:r>
            <a:r>
              <a:rPr lang="en-US" dirty="0"/>
              <a:t>: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lvl="1">
              <a:buFont typeface="+mj-lt"/>
              <a:buAutoNum type="arabicPeriod"/>
            </a:pPr>
            <a:r>
              <a:rPr lang="en-US" dirty="0" err="1"/>
              <a:t>Beneficio</a:t>
            </a:r>
            <a:r>
              <a:rPr lang="en-US" dirty="0"/>
              <a:t> para personas de </a:t>
            </a:r>
            <a:r>
              <a:rPr lang="en-US" dirty="0" err="1"/>
              <a:t>ingresos</a:t>
            </a:r>
            <a:r>
              <a:rPr lang="en-US" dirty="0"/>
              <a:t> </a:t>
            </a:r>
            <a:r>
              <a:rPr lang="en-US" dirty="0" err="1"/>
              <a:t>bajos</a:t>
            </a:r>
            <a:r>
              <a:rPr lang="en-US" dirty="0"/>
              <a:t> y </a:t>
            </a:r>
            <a:r>
              <a:rPr lang="en-US" dirty="0" err="1"/>
              <a:t>moderados</a:t>
            </a:r>
            <a:endParaRPr lang="en-US" dirty="0"/>
          </a:p>
          <a:p>
            <a:pPr lvl="1">
              <a:buFont typeface="+mj-lt"/>
              <a:buAutoNum type="arabicPeriod"/>
            </a:pPr>
            <a:r>
              <a:rPr lang="en-US" dirty="0" err="1"/>
              <a:t>Prevención</a:t>
            </a:r>
            <a:r>
              <a:rPr lang="en-US" dirty="0"/>
              <a:t> o </a:t>
            </a:r>
            <a:r>
              <a:rPr lang="en-US" dirty="0" err="1"/>
              <a:t>eliminación</a:t>
            </a:r>
            <a:r>
              <a:rPr lang="en-US" dirty="0"/>
              <a:t> de </a:t>
            </a:r>
            <a:r>
              <a:rPr lang="en-US" dirty="0" err="1"/>
              <a:t>tugurios</a:t>
            </a:r>
            <a:r>
              <a:rPr lang="en-US" dirty="0"/>
              <a:t> y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deterioro</a:t>
            </a:r>
            <a:r>
              <a:rPr lang="en-US" dirty="0"/>
              <a:t> </a:t>
            </a:r>
            <a:r>
              <a:rPr lang="en-US" dirty="0" err="1"/>
              <a:t>urbano</a:t>
            </a:r>
            <a:endParaRPr lang="en-US" dirty="0"/>
          </a:p>
          <a:p>
            <a:pPr lvl="1">
              <a:buFont typeface="+mj-lt"/>
              <a:buAutoNum type="arabicPeriod"/>
            </a:pPr>
            <a:r>
              <a:rPr lang="en-US" dirty="0" err="1"/>
              <a:t>Atender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necesidad</a:t>
            </a:r>
            <a:r>
              <a:rPr lang="en-US" dirty="0"/>
              <a:t> </a:t>
            </a:r>
            <a:r>
              <a:rPr lang="en-US" dirty="0" err="1"/>
              <a:t>urgente</a:t>
            </a:r>
            <a:r>
              <a:rPr lang="en-US" dirty="0"/>
              <a:t> de la </a:t>
            </a:r>
            <a:r>
              <a:rPr lang="en-US" dirty="0" err="1"/>
              <a:t>comunidad</a:t>
            </a:r>
            <a:endParaRPr lang="en-US" dirty="0"/>
          </a:p>
          <a:p>
            <a:pPr>
              <a:buClr>
                <a:srgbClr val="213A7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281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253FD-FF61-BA94-710B-2570C2A38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Puntualidad</a:t>
            </a:r>
            <a:r>
              <a:rPr lang="en-US" b="1" dirty="0"/>
              <a:t> de </a:t>
            </a:r>
            <a:r>
              <a:rPr lang="en-US" b="1" dirty="0" err="1"/>
              <a:t>Actividades</a:t>
            </a:r>
            <a:r>
              <a:rPr lang="en-US" b="1" dirty="0"/>
              <a:t> y </a:t>
            </a:r>
            <a:r>
              <a:rPr lang="en-US" b="1" dirty="0" err="1"/>
              <a:t>Finalizaciones</a:t>
            </a:r>
            <a:r>
              <a:rPr lang="en-US" b="1" dirty="0"/>
              <a:t> </a:t>
            </a:r>
            <a:r>
              <a:rPr lang="en-US" b="1" dirty="0" err="1"/>
              <a:t>Objetivo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A008E-BD9E-3A65-8083-74D437EF3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44" y="1300955"/>
            <a:ext cx="10515600" cy="475181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Con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objetivo</a:t>
            </a:r>
            <a:r>
              <a:rPr lang="en-US" dirty="0"/>
              <a:t> de </a:t>
            </a:r>
            <a:r>
              <a:rPr lang="en-US" dirty="0" err="1"/>
              <a:t>reducir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número</a:t>
            </a:r>
            <a:r>
              <a:rPr lang="en-US" dirty="0"/>
              <a:t> de </a:t>
            </a:r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abiertas</a:t>
            </a:r>
            <a:r>
              <a:rPr lang="en-US" dirty="0"/>
              <a:t>, HUD </a:t>
            </a:r>
            <a:r>
              <a:rPr lang="en-US" dirty="0" err="1"/>
              <a:t>exige</a:t>
            </a:r>
            <a:r>
              <a:rPr lang="en-US" dirty="0"/>
              <a:t> </a:t>
            </a:r>
            <a:r>
              <a:rPr lang="en-US" dirty="0" err="1"/>
              <a:t>descripciones</a:t>
            </a:r>
            <a:r>
              <a:rPr lang="en-US" dirty="0"/>
              <a:t> de </a:t>
            </a:r>
            <a:r>
              <a:rPr lang="en-US" dirty="0" err="1"/>
              <a:t>proyectos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detalladas</a:t>
            </a:r>
            <a:r>
              <a:rPr lang="en-US" dirty="0"/>
              <a:t>, </a:t>
            </a:r>
            <a:r>
              <a:rPr lang="en-US" dirty="0" err="1"/>
              <a:t>cronogramas</a:t>
            </a:r>
            <a:r>
              <a:rPr lang="en-US" dirty="0"/>
              <a:t> de </a:t>
            </a:r>
            <a:r>
              <a:rPr lang="en-US" dirty="0" err="1"/>
              <a:t>proyectos</a:t>
            </a:r>
            <a:r>
              <a:rPr lang="en-US" dirty="0"/>
              <a:t> y </a:t>
            </a:r>
            <a:r>
              <a:rPr lang="en-US" dirty="0" err="1"/>
              <a:t>fechas</a:t>
            </a:r>
            <a:r>
              <a:rPr lang="en-US" dirty="0"/>
              <a:t> </a:t>
            </a:r>
            <a:r>
              <a:rPr lang="en-US" dirty="0" err="1"/>
              <a:t>objetivo</a:t>
            </a:r>
            <a:r>
              <a:rPr lang="en-US" dirty="0"/>
              <a:t> de </a:t>
            </a:r>
            <a:r>
              <a:rPr lang="en-US" dirty="0" err="1"/>
              <a:t>finalización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Las solicitudes de </a:t>
            </a:r>
            <a:r>
              <a:rPr lang="en-US" dirty="0" err="1"/>
              <a:t>financiamiento</a:t>
            </a:r>
            <a:r>
              <a:rPr lang="en-US" dirty="0"/>
              <a:t> </a:t>
            </a:r>
            <a:r>
              <a:rPr lang="en-US" dirty="0" err="1"/>
              <a:t>deben</a:t>
            </a:r>
            <a:r>
              <a:rPr lang="en-US" dirty="0"/>
              <a:t> </a:t>
            </a:r>
            <a:r>
              <a:rPr lang="en-US" dirty="0" err="1"/>
              <a:t>incluir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r>
              <a:rPr lang="en-US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dirty="0"/>
              <a:t> de </a:t>
            </a:r>
            <a:r>
              <a:rPr lang="en-US" dirty="0" err="1"/>
              <a:t>actividad</a:t>
            </a:r>
            <a:r>
              <a:rPr lang="en-US" dirty="0"/>
              <a:t> que </a:t>
            </a:r>
            <a:r>
              <a:rPr lang="en-US" dirty="0" err="1"/>
              <a:t>actualmente</a:t>
            </a:r>
            <a:r>
              <a:rPr lang="en-US" dirty="0"/>
              <a:t> </a:t>
            </a:r>
            <a:r>
              <a:rPr lang="en-US" dirty="0" err="1"/>
              <a:t>esté</a:t>
            </a:r>
            <a:r>
              <a:rPr lang="en-US" dirty="0"/>
              <a:t> </a:t>
            </a:r>
            <a:r>
              <a:rPr lang="en-US" dirty="0" err="1"/>
              <a:t>marcada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HUD no </a:t>
            </a:r>
            <a:r>
              <a:rPr lang="en-US" dirty="0" err="1"/>
              <a:t>recibirá</a:t>
            </a:r>
            <a:r>
              <a:rPr lang="en-US" dirty="0"/>
              <a:t> </a:t>
            </a:r>
            <a:r>
              <a:rPr lang="en-US" dirty="0" err="1"/>
              <a:t>fondos</a:t>
            </a:r>
            <a:r>
              <a:rPr lang="en-US" dirty="0"/>
              <a:t> del 50º </a:t>
            </a:r>
            <a:r>
              <a:rPr lang="en-US" dirty="0" err="1"/>
              <a:t>año</a:t>
            </a:r>
            <a:r>
              <a:rPr lang="en-US" dirty="0"/>
              <a:t> del </a:t>
            </a:r>
            <a:r>
              <a:rPr lang="en-US" dirty="0" err="1"/>
              <a:t>programa</a:t>
            </a:r>
            <a:r>
              <a:rPr lang="en-US" dirty="0"/>
              <a:t>, a </a:t>
            </a:r>
            <a:r>
              <a:rPr lang="en-US" dirty="0" err="1"/>
              <a:t>menos</a:t>
            </a:r>
            <a:r>
              <a:rPr lang="en-US" dirty="0"/>
              <a:t> que se </a:t>
            </a:r>
            <a:r>
              <a:rPr lang="en-US" dirty="0" err="1"/>
              <a:t>haya</a:t>
            </a:r>
            <a:r>
              <a:rPr lang="en-US" dirty="0"/>
              <a:t> </a:t>
            </a:r>
            <a:r>
              <a:rPr lang="en-US" dirty="0" err="1"/>
              <a:t>presentado</a:t>
            </a:r>
            <a:r>
              <a:rPr lang="en-US" dirty="0"/>
              <a:t> un plan de </a:t>
            </a:r>
            <a:r>
              <a:rPr lang="en-US" dirty="0" err="1"/>
              <a:t>remediación</a:t>
            </a:r>
            <a:r>
              <a:rPr lang="en-US" dirty="0"/>
              <a:t> </a:t>
            </a:r>
            <a:r>
              <a:rPr lang="en-US" dirty="0" err="1"/>
              <a:t>detallado</a:t>
            </a:r>
            <a:r>
              <a:rPr lang="en-US" dirty="0"/>
              <a:t> </a:t>
            </a:r>
            <a:r>
              <a:rPr lang="en-US" dirty="0" err="1"/>
              <a:t>aceptable</a:t>
            </a:r>
            <a:r>
              <a:rPr lang="en-US" dirty="0"/>
              <a:t> para HUD.</a:t>
            </a:r>
          </a:p>
        </p:txBody>
      </p:sp>
    </p:spTree>
    <p:extLst>
      <p:ext uri="{BB962C8B-B14F-4D97-AF65-F5344CB8AC3E}">
        <p14:creationId xmlns:p14="http://schemas.microsoft.com/office/powerpoint/2010/main" val="1508551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668C7-3D39-BBB2-4266-4042DBFE3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Planes de </a:t>
            </a:r>
            <a:r>
              <a:rPr lang="en-US" b="1" dirty="0" err="1"/>
              <a:t>Ejecución</a:t>
            </a:r>
            <a:r>
              <a:rPr lang="en-US" b="1" dirty="0"/>
              <a:t> </a:t>
            </a:r>
            <a:r>
              <a:rPr lang="en-US" b="1" dirty="0" err="1"/>
              <a:t>Puntual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6670D-23E1-2F4B-5E3E-0369314D4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 solicitudes de </a:t>
            </a:r>
            <a:r>
              <a:rPr lang="en-US" dirty="0" err="1"/>
              <a:t>financiamiento</a:t>
            </a:r>
            <a:r>
              <a:rPr lang="en-US" dirty="0"/>
              <a:t> CDBG </a:t>
            </a:r>
            <a:r>
              <a:rPr lang="en-US" dirty="0" err="1"/>
              <a:t>requieren</a:t>
            </a:r>
            <a:r>
              <a:rPr lang="en-US" dirty="0"/>
              <a:t> </a:t>
            </a:r>
            <a:r>
              <a:rPr lang="en-US" dirty="0" err="1"/>
              <a:t>informes</a:t>
            </a:r>
            <a:r>
              <a:rPr lang="en-US" dirty="0"/>
              <a:t> de </a:t>
            </a:r>
            <a:r>
              <a:rPr lang="en-US" dirty="0" err="1"/>
              <a:t>estado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previamente</a:t>
            </a:r>
            <a:r>
              <a:rPr lang="en-US" dirty="0"/>
              <a:t> </a:t>
            </a:r>
            <a:r>
              <a:rPr lang="en-US" dirty="0" err="1"/>
              <a:t>financiadas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municipio</a:t>
            </a:r>
            <a:r>
              <a:rPr lang="en-US" dirty="0"/>
              <a:t> </a:t>
            </a:r>
            <a:r>
              <a:rPr lang="en-US" dirty="0" err="1"/>
              <a:t>miembro</a:t>
            </a:r>
            <a:r>
              <a:rPr lang="en-US" dirty="0"/>
              <a:t> del </a:t>
            </a:r>
            <a:r>
              <a:rPr lang="en-US" dirty="0" err="1"/>
              <a:t>consorcio</a:t>
            </a:r>
            <a:r>
              <a:rPr lang="en-US" dirty="0"/>
              <a:t> que no </a:t>
            </a:r>
            <a:r>
              <a:rPr lang="en-US" dirty="0" err="1"/>
              <a:t>cumpla</a:t>
            </a:r>
            <a:r>
              <a:rPr lang="en-US" dirty="0"/>
              <a:t> 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objetivos</a:t>
            </a:r>
            <a:r>
              <a:rPr lang="en-US" dirty="0"/>
              <a:t> de </a:t>
            </a:r>
            <a:r>
              <a:rPr lang="en-US" dirty="0" err="1"/>
              <a:t>puntualidad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gasto</a:t>
            </a:r>
            <a:r>
              <a:rPr lang="en-US" dirty="0"/>
              <a:t> antes del 30 de </a:t>
            </a:r>
            <a:r>
              <a:rPr lang="en-US" dirty="0" err="1"/>
              <a:t>junio</a:t>
            </a:r>
            <a:r>
              <a:rPr lang="en-US" dirty="0"/>
              <a:t> </a:t>
            </a:r>
            <a:r>
              <a:rPr lang="en-US" dirty="0" err="1"/>
              <a:t>deberá</a:t>
            </a:r>
            <a:r>
              <a:rPr lang="en-US" dirty="0"/>
              <a:t> </a:t>
            </a:r>
            <a:r>
              <a:rPr lang="en-US" dirty="0" err="1"/>
              <a:t>presentar</a:t>
            </a:r>
            <a:r>
              <a:rPr lang="en-US" dirty="0"/>
              <a:t> un plan de </a:t>
            </a:r>
            <a:r>
              <a:rPr lang="en-US" dirty="0" err="1"/>
              <a:t>ejecución</a:t>
            </a:r>
            <a:r>
              <a:rPr lang="en-US" dirty="0"/>
              <a:t> </a:t>
            </a:r>
            <a:r>
              <a:rPr lang="en-US" dirty="0" err="1"/>
              <a:t>detallado</a:t>
            </a:r>
            <a:r>
              <a:rPr lang="en-US" dirty="0"/>
              <a:t> para </a:t>
            </a:r>
            <a:r>
              <a:rPr lang="en-US" dirty="0" err="1"/>
              <a:t>garantizar</a:t>
            </a:r>
            <a:r>
              <a:rPr lang="en-US" dirty="0"/>
              <a:t> que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cumpla</a:t>
            </a:r>
            <a:r>
              <a:rPr lang="en-US" dirty="0"/>
              <a:t> 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requisitos</a:t>
            </a:r>
            <a:r>
              <a:rPr lang="en-US" dirty="0"/>
              <a:t> antes de </a:t>
            </a:r>
            <a:r>
              <a:rPr lang="en-US" dirty="0" err="1"/>
              <a:t>junio</a:t>
            </a:r>
            <a:r>
              <a:rPr lang="en-US" dirty="0"/>
              <a:t> de 2025.</a:t>
            </a:r>
          </a:p>
        </p:txBody>
      </p:sp>
    </p:spTree>
    <p:extLst>
      <p:ext uri="{BB962C8B-B14F-4D97-AF65-F5344CB8AC3E}">
        <p14:creationId xmlns:p14="http://schemas.microsoft.com/office/powerpoint/2010/main" val="2808659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65782-6849-D5BA-8988-45572A1DE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Actualizaciones</a:t>
            </a:r>
            <a:r>
              <a:rPr lang="en-US" b="1" dirty="0"/>
              <a:t> del </a:t>
            </a:r>
            <a:r>
              <a:rPr lang="en-US" b="1" dirty="0" err="1"/>
              <a:t>Censo</a:t>
            </a:r>
            <a:r>
              <a:rPr lang="en-US" b="1" dirty="0"/>
              <a:t> 2020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0E6A1-9260-1159-0265-B29A729A7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La </a:t>
            </a:r>
            <a:r>
              <a:rPr lang="en-US" dirty="0" err="1"/>
              <a:t>Oficina</a:t>
            </a:r>
            <a:r>
              <a:rPr lang="en-US" dirty="0"/>
              <a:t> del </a:t>
            </a:r>
            <a:r>
              <a:rPr lang="en-US" dirty="0" err="1"/>
              <a:t>Censo</a:t>
            </a:r>
            <a:r>
              <a:rPr lang="en-US" dirty="0"/>
              <a:t> ha </a:t>
            </a:r>
            <a:r>
              <a:rPr lang="en-US" dirty="0" err="1"/>
              <a:t>publicado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datos</a:t>
            </a:r>
            <a:r>
              <a:rPr lang="en-US" dirty="0"/>
              <a:t> de la </a:t>
            </a:r>
            <a:r>
              <a:rPr lang="en-US" dirty="0" err="1"/>
              <a:t>Encuesta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 </a:t>
            </a:r>
            <a:r>
              <a:rPr lang="en-US" dirty="0" err="1"/>
              <a:t>Comunidad</a:t>
            </a:r>
            <a:r>
              <a:rPr lang="en-US" dirty="0"/>
              <a:t> </a:t>
            </a:r>
            <a:r>
              <a:rPr lang="en-US" dirty="0" err="1"/>
              <a:t>Estadounidense</a:t>
            </a:r>
            <a:r>
              <a:rPr lang="en-US" dirty="0"/>
              <a:t> (ACS) 2016-2020.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HUD ha </a:t>
            </a:r>
            <a:r>
              <a:rPr lang="en-US" dirty="0" err="1"/>
              <a:t>publicado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datos</a:t>
            </a:r>
            <a:r>
              <a:rPr lang="en-US" dirty="0"/>
              <a:t> de </a:t>
            </a:r>
            <a:r>
              <a:rPr lang="en-US" dirty="0" err="1"/>
              <a:t>ingresos</a:t>
            </a:r>
            <a:r>
              <a:rPr lang="en-US" dirty="0"/>
              <a:t> </a:t>
            </a:r>
            <a:r>
              <a:rPr lang="en-US" dirty="0" err="1"/>
              <a:t>bajos</a:t>
            </a:r>
            <a:r>
              <a:rPr lang="en-US" dirty="0"/>
              <a:t>/</a:t>
            </a:r>
            <a:r>
              <a:rPr lang="en-US" dirty="0" err="1"/>
              <a:t>moderados</a:t>
            </a:r>
            <a:r>
              <a:rPr lang="en-US" dirty="0"/>
              <a:t> para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Consorcio</a:t>
            </a:r>
            <a:r>
              <a:rPr lang="en-US" dirty="0"/>
              <a:t> del </a:t>
            </a:r>
            <a:r>
              <a:rPr lang="en-US" dirty="0" err="1"/>
              <a:t>Condado</a:t>
            </a:r>
            <a:r>
              <a:rPr lang="en-US" dirty="0"/>
              <a:t> de Nassau, </a:t>
            </a:r>
            <a:r>
              <a:rPr lang="en-US" dirty="0" err="1"/>
              <a:t>basados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información</a:t>
            </a:r>
            <a:r>
              <a:rPr lang="en-US" dirty="0"/>
              <a:t> del </a:t>
            </a:r>
            <a:r>
              <a:rPr lang="en-US" dirty="0" err="1"/>
              <a:t>Censo</a:t>
            </a:r>
            <a:r>
              <a:rPr lang="en-US" dirty="0"/>
              <a:t> ACS 2016-2020.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HUD ha </a:t>
            </a:r>
            <a:r>
              <a:rPr lang="en-US" dirty="0" err="1"/>
              <a:t>ajustado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criterio</a:t>
            </a:r>
            <a:r>
              <a:rPr lang="en-US" dirty="0"/>
              <a:t> de </a:t>
            </a:r>
            <a:r>
              <a:rPr lang="en-US" dirty="0" err="1"/>
              <a:t>excepción</a:t>
            </a:r>
            <a:r>
              <a:rPr lang="en-US" dirty="0"/>
              <a:t> para la </a:t>
            </a:r>
            <a:r>
              <a:rPr lang="en-US" dirty="0" err="1"/>
              <a:t>elegibilidad</a:t>
            </a:r>
            <a:r>
              <a:rPr lang="en-US" dirty="0"/>
              <a:t> de </a:t>
            </a:r>
            <a:r>
              <a:rPr lang="en-US" dirty="0" err="1"/>
              <a:t>ingresos</a:t>
            </a:r>
            <a:r>
              <a:rPr lang="en-US" dirty="0"/>
              <a:t> </a:t>
            </a:r>
            <a:r>
              <a:rPr lang="en-US" dirty="0" err="1"/>
              <a:t>bajos</a:t>
            </a:r>
            <a:r>
              <a:rPr lang="en-US" dirty="0"/>
              <a:t>/</a:t>
            </a:r>
            <a:r>
              <a:rPr lang="en-US" dirty="0" err="1"/>
              <a:t>moderados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CDBG al 47.10%.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 </a:t>
            </a:r>
            <a:r>
              <a:rPr lang="en-US" dirty="0" err="1"/>
              <a:t>recomienda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miembros</a:t>
            </a:r>
            <a:r>
              <a:rPr lang="en-US" dirty="0"/>
              <a:t> del </a:t>
            </a:r>
            <a:r>
              <a:rPr lang="en-US" dirty="0" err="1"/>
              <a:t>consorcio</a:t>
            </a:r>
            <a:r>
              <a:rPr lang="en-US" dirty="0"/>
              <a:t> </a:t>
            </a:r>
            <a:r>
              <a:rPr lang="en-US" dirty="0" err="1"/>
              <a:t>verificar</a:t>
            </a:r>
            <a:r>
              <a:rPr lang="en-US" dirty="0"/>
              <a:t> la </a:t>
            </a:r>
            <a:r>
              <a:rPr lang="en-US" dirty="0" err="1"/>
              <a:t>elegibilidad</a:t>
            </a:r>
            <a:r>
              <a:rPr lang="en-US" dirty="0"/>
              <a:t> de </a:t>
            </a:r>
            <a:r>
              <a:rPr lang="en-US" dirty="0" err="1"/>
              <a:t>actividades</a:t>
            </a:r>
            <a:r>
              <a:rPr lang="en-US" dirty="0"/>
              <a:t> con </a:t>
            </a:r>
            <a:r>
              <a:rPr lang="en-US" dirty="0" err="1"/>
              <a:t>beneficios</a:t>
            </a:r>
            <a:r>
              <a:rPr lang="en-US" dirty="0"/>
              <a:t> </a:t>
            </a:r>
            <a:r>
              <a:rPr lang="en-US" dirty="0" err="1"/>
              <a:t>comunitarios</a:t>
            </a:r>
            <a:r>
              <a:rPr lang="en-US" dirty="0"/>
              <a:t> antes de </a:t>
            </a:r>
            <a:r>
              <a:rPr lang="en-US" dirty="0" err="1"/>
              <a:t>solicitar</a:t>
            </a:r>
            <a:r>
              <a:rPr lang="en-US" dirty="0"/>
              <a:t> </a:t>
            </a:r>
            <a:r>
              <a:rPr lang="en-US" dirty="0" err="1"/>
              <a:t>fondos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41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A5F1D-5E4D-4496-5105-3CD4B1CE0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Programa</a:t>
            </a:r>
            <a:r>
              <a:rPr lang="en-US" b="1" dirty="0"/>
              <a:t> de </a:t>
            </a:r>
            <a:r>
              <a:rPr lang="en-US" b="1" dirty="0" err="1"/>
              <a:t>Asociaciones</a:t>
            </a:r>
            <a:r>
              <a:rPr lang="en-US" b="1" dirty="0"/>
              <a:t> de </a:t>
            </a:r>
            <a:r>
              <a:rPr lang="en-US" b="1" dirty="0" err="1"/>
              <a:t>Inversión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Vivienda (HOME)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69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55330-EDA9-BC7E-479D-10E2BBBDA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err="1"/>
              <a:t>Consorcio</a:t>
            </a:r>
            <a:r>
              <a:rPr lang="en-US" b="1"/>
              <a:t> del </a:t>
            </a:r>
            <a:r>
              <a:rPr lang="en-US" b="1" err="1"/>
              <a:t>Condado</a:t>
            </a:r>
            <a:r>
              <a:rPr lang="en-US" b="1"/>
              <a:t> </a:t>
            </a:r>
            <a:r>
              <a:rPr lang="en-US" b="1" err="1"/>
              <a:t>Urbano</a:t>
            </a:r>
            <a:r>
              <a:rPr lang="en-US" b="1"/>
              <a:t> de Nassau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695F6-B031-1EAB-2299-0F581FD28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err="1"/>
              <a:t>Comunidad</a:t>
            </a:r>
            <a:r>
              <a:rPr lang="en-US"/>
              <a:t> con derecho bajo </a:t>
            </a:r>
            <a:r>
              <a:rPr lang="en-US" err="1"/>
              <a:t>los</a:t>
            </a:r>
            <a:r>
              <a:rPr lang="en-US"/>
              <a:t> </a:t>
            </a:r>
            <a:r>
              <a:rPr lang="en-US" err="1"/>
              <a:t>Programas</a:t>
            </a:r>
            <a:r>
              <a:rPr lang="en-US"/>
              <a:t> de </a:t>
            </a:r>
            <a:r>
              <a:rPr lang="en-US" err="1"/>
              <a:t>Consolidación</a:t>
            </a:r>
            <a:r>
              <a:rPr lang="en-US"/>
              <a:t> del </a:t>
            </a:r>
            <a:r>
              <a:rPr lang="en-US" err="1"/>
              <a:t>Departamento</a:t>
            </a:r>
            <a:r>
              <a:rPr lang="en-US"/>
              <a:t> de Vivienda y Desarrollo </a:t>
            </a:r>
            <a:r>
              <a:rPr lang="en-US" err="1"/>
              <a:t>Urbano</a:t>
            </a:r>
            <a:r>
              <a:rPr lang="en-US"/>
              <a:t> de </a:t>
            </a:r>
            <a:r>
              <a:rPr lang="en-US" err="1"/>
              <a:t>los</a:t>
            </a:r>
            <a:r>
              <a:rPr lang="en-US"/>
              <a:t> </a:t>
            </a:r>
            <a:r>
              <a:rPr lang="en-US" err="1"/>
              <a:t>Estados</a:t>
            </a:r>
            <a:r>
              <a:rPr lang="en-US"/>
              <a:t> Unidos (HUD).</a:t>
            </a:r>
          </a:p>
          <a:p>
            <a:r>
              <a:rPr lang="en-US"/>
              <a:t>El </a:t>
            </a:r>
            <a:r>
              <a:rPr lang="en-US" err="1"/>
              <a:t>Consorcio</a:t>
            </a:r>
            <a:r>
              <a:rPr lang="en-US"/>
              <a:t> </a:t>
            </a:r>
            <a:r>
              <a:rPr lang="en-US" err="1"/>
              <a:t>recibe</a:t>
            </a:r>
            <a:r>
              <a:rPr lang="en-US"/>
              <a:t> </a:t>
            </a:r>
            <a:r>
              <a:rPr lang="en-US" err="1"/>
              <a:t>asignaciones</a:t>
            </a:r>
            <a:r>
              <a:rPr lang="en-US"/>
              <a:t> </a:t>
            </a:r>
            <a:r>
              <a:rPr lang="en-US" err="1"/>
              <a:t>anuales</a:t>
            </a:r>
            <a:r>
              <a:rPr lang="en-US"/>
              <a:t> de </a:t>
            </a:r>
            <a:r>
              <a:rPr lang="en-US" err="1"/>
              <a:t>fondos</a:t>
            </a:r>
            <a:r>
              <a:rPr lang="en-US"/>
              <a:t> bajo </a:t>
            </a:r>
            <a:r>
              <a:rPr lang="en-US" err="1"/>
              <a:t>los</a:t>
            </a:r>
            <a:r>
              <a:rPr lang="en-US"/>
              <a:t> </a:t>
            </a:r>
            <a:r>
              <a:rPr lang="en-US" err="1"/>
              <a:t>siguientes</a:t>
            </a:r>
            <a:r>
              <a:rPr lang="en-US"/>
              <a:t> </a:t>
            </a:r>
            <a:r>
              <a:rPr lang="en-US" err="1"/>
              <a:t>programas</a:t>
            </a:r>
            <a:r>
              <a:rPr lang="en-US"/>
              <a:t>:</a:t>
            </a:r>
          </a:p>
          <a:p>
            <a:pPr lvl="1"/>
            <a:r>
              <a:rPr lang="en-US" err="1"/>
              <a:t>Programa</a:t>
            </a:r>
            <a:r>
              <a:rPr lang="en-US"/>
              <a:t> de </a:t>
            </a:r>
            <a:r>
              <a:rPr lang="en-US" err="1"/>
              <a:t>Subvenciones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Bloque</a:t>
            </a:r>
            <a:r>
              <a:rPr lang="en-US"/>
              <a:t> para </a:t>
            </a:r>
            <a:r>
              <a:rPr lang="en-US" err="1"/>
              <a:t>el</a:t>
            </a:r>
            <a:r>
              <a:rPr lang="en-US"/>
              <a:t> Desarrollo </a:t>
            </a:r>
            <a:r>
              <a:rPr lang="en-US" err="1"/>
              <a:t>Comunitario</a:t>
            </a:r>
            <a:r>
              <a:rPr lang="en-US"/>
              <a:t> (CDBG)</a:t>
            </a:r>
          </a:p>
          <a:p>
            <a:pPr lvl="1"/>
            <a:r>
              <a:rPr lang="en-US" err="1"/>
              <a:t>Programa</a:t>
            </a:r>
            <a:r>
              <a:rPr lang="en-US"/>
              <a:t> de </a:t>
            </a:r>
            <a:r>
              <a:rPr lang="en-US" err="1"/>
              <a:t>Asociaciones</a:t>
            </a:r>
            <a:r>
              <a:rPr lang="en-US"/>
              <a:t> de </a:t>
            </a:r>
            <a:r>
              <a:rPr lang="en-US" err="1"/>
              <a:t>Inversión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Vivienda (HOME)</a:t>
            </a:r>
          </a:p>
          <a:p>
            <a:pPr lvl="1"/>
            <a:r>
              <a:rPr lang="en-US" err="1"/>
              <a:t>Programa</a:t>
            </a:r>
            <a:r>
              <a:rPr lang="en-US"/>
              <a:t> de </a:t>
            </a:r>
            <a:r>
              <a:rPr lang="en-US" err="1"/>
              <a:t>Subvenciones</a:t>
            </a:r>
            <a:r>
              <a:rPr lang="en-US"/>
              <a:t> para </a:t>
            </a:r>
            <a:r>
              <a:rPr lang="en-US" err="1"/>
              <a:t>Soluciones</a:t>
            </a:r>
            <a:r>
              <a:rPr lang="en-US"/>
              <a:t> de </a:t>
            </a:r>
            <a:r>
              <a:rPr lang="en-US" err="1"/>
              <a:t>Emergencia</a:t>
            </a:r>
            <a:r>
              <a:rPr lang="en-US"/>
              <a:t> (ESG)</a:t>
            </a:r>
          </a:p>
        </p:txBody>
      </p:sp>
    </p:spTree>
    <p:extLst>
      <p:ext uri="{BB962C8B-B14F-4D97-AF65-F5344CB8AC3E}">
        <p14:creationId xmlns:p14="http://schemas.microsoft.com/office/powerpoint/2010/main" val="1023999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49D44-F435-F012-BCCF-47C664DA8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Programa</a:t>
            </a:r>
            <a:r>
              <a:rPr lang="en-US" b="1" dirty="0"/>
              <a:t> de </a:t>
            </a:r>
            <a:r>
              <a:rPr lang="en-US" b="1" dirty="0" err="1"/>
              <a:t>Asociaciones</a:t>
            </a:r>
            <a:r>
              <a:rPr lang="en-US" b="1" dirty="0"/>
              <a:t> de </a:t>
            </a:r>
            <a:r>
              <a:rPr lang="en-US" b="1" dirty="0" err="1"/>
              <a:t>Inversión</a:t>
            </a:r>
            <a:r>
              <a:rPr lang="en-US" b="1" dirty="0"/>
              <a:t> HOME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D0BD2-2FD2-8C21-6002-B11011CFF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Recortes</a:t>
            </a:r>
            <a:r>
              <a:rPr lang="en-US" dirty="0"/>
              <a:t> </a:t>
            </a:r>
            <a:r>
              <a:rPr lang="en-US" dirty="0" err="1"/>
              <a:t>Severos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Fondos</a:t>
            </a:r>
            <a:r>
              <a:rPr lang="en-US" dirty="0"/>
              <a:t> del </a:t>
            </a:r>
            <a:r>
              <a:rPr lang="en-US" dirty="0" err="1"/>
              <a:t>Programa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niveles</a:t>
            </a:r>
            <a:r>
              <a:rPr lang="en-US" dirty="0"/>
              <a:t> de </a:t>
            </a:r>
            <a:r>
              <a:rPr lang="en-US" dirty="0" err="1"/>
              <a:t>financiamiento</a:t>
            </a:r>
            <a:r>
              <a:rPr lang="en-US" dirty="0"/>
              <a:t> </a:t>
            </a:r>
            <a:r>
              <a:rPr lang="en-US" dirty="0" err="1"/>
              <a:t>esperados</a:t>
            </a:r>
            <a:r>
              <a:rPr lang="en-US" dirty="0"/>
              <a:t> para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Año</a:t>
            </a:r>
            <a:r>
              <a:rPr lang="en-US" dirty="0"/>
              <a:t> Fiscal 2025,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fondos</a:t>
            </a:r>
            <a:r>
              <a:rPr lang="en-US" dirty="0"/>
              <a:t> </a:t>
            </a:r>
            <a:r>
              <a:rPr lang="en-US" dirty="0" err="1"/>
              <a:t>representan</a:t>
            </a:r>
            <a:r>
              <a:rPr lang="en-US" dirty="0"/>
              <a:t> </a:t>
            </a:r>
            <a:r>
              <a:rPr lang="en-US" dirty="0" err="1"/>
              <a:t>aproximadamente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53.6% del </a:t>
            </a:r>
            <a:r>
              <a:rPr lang="en-US" dirty="0" err="1"/>
              <a:t>financiamiento</a:t>
            </a:r>
            <a:r>
              <a:rPr lang="en-US" dirty="0"/>
              <a:t> </a:t>
            </a:r>
            <a:r>
              <a:rPr lang="en-US" dirty="0" err="1"/>
              <a:t>recibido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Año</a:t>
            </a:r>
            <a:r>
              <a:rPr lang="en-US" dirty="0"/>
              <a:t> Fiscal 2010.</a:t>
            </a:r>
          </a:p>
          <a:p>
            <a:pPr lvl="1"/>
            <a:r>
              <a:rPr lang="en-US" dirty="0"/>
              <a:t>Se </a:t>
            </a:r>
            <a:r>
              <a:rPr lang="en-US" dirty="0" err="1"/>
              <a:t>espera</a:t>
            </a:r>
            <a:r>
              <a:rPr lang="en-US" dirty="0"/>
              <a:t> que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financiamiento</a:t>
            </a:r>
            <a:r>
              <a:rPr lang="en-US" dirty="0"/>
              <a:t> sea </a:t>
            </a:r>
            <a:r>
              <a:rPr lang="en-US" dirty="0" err="1"/>
              <a:t>aproximadamente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51.5% de la </a:t>
            </a:r>
            <a:r>
              <a:rPr lang="en-US" dirty="0" err="1"/>
              <a:t>asignación</a:t>
            </a:r>
            <a:r>
              <a:rPr lang="en-US" dirty="0"/>
              <a:t> del </a:t>
            </a:r>
            <a:r>
              <a:rPr lang="en-US" dirty="0" err="1"/>
              <a:t>Condado</a:t>
            </a:r>
            <a:r>
              <a:rPr lang="en-US" dirty="0"/>
              <a:t> de Nassau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Año</a:t>
            </a:r>
            <a:r>
              <a:rPr lang="en-US" dirty="0"/>
              <a:t> Fiscal 2003.</a:t>
            </a:r>
          </a:p>
        </p:txBody>
      </p:sp>
    </p:spTree>
    <p:extLst>
      <p:ext uri="{BB962C8B-B14F-4D97-AF65-F5344CB8AC3E}">
        <p14:creationId xmlns:p14="http://schemas.microsoft.com/office/powerpoint/2010/main" val="4247462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9B155-FB48-5454-06AF-7F8CF7E12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2F6DE-1A79-5101-5F1E-217FCFDE6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Programa</a:t>
            </a:r>
            <a:r>
              <a:rPr lang="en-US" b="1" dirty="0"/>
              <a:t> de </a:t>
            </a:r>
            <a:r>
              <a:rPr lang="en-US" b="1" dirty="0" err="1"/>
              <a:t>Asociaciones</a:t>
            </a:r>
            <a:r>
              <a:rPr lang="en-US" b="1" dirty="0"/>
              <a:t> de </a:t>
            </a:r>
            <a:r>
              <a:rPr lang="en-US" b="1" dirty="0" err="1"/>
              <a:t>Inversión</a:t>
            </a:r>
            <a:r>
              <a:rPr lang="en-US" b="1" dirty="0"/>
              <a:t> HOME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C9007-9B56-ADC1-15FD-116328DC8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44" y="1253330"/>
            <a:ext cx="10704418" cy="5061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Reglamentación</a:t>
            </a:r>
            <a:r>
              <a:rPr lang="en-US" b="1" dirty="0"/>
              <a:t> Final </a:t>
            </a:r>
            <a:r>
              <a:rPr lang="en-US" b="1" dirty="0" err="1"/>
              <a:t>Publicada</a:t>
            </a:r>
            <a:r>
              <a:rPr lang="en-US" b="1" dirty="0"/>
              <a:t> </a:t>
            </a:r>
            <a:r>
              <a:rPr lang="en-US" b="1" dirty="0" err="1"/>
              <a:t>el</a:t>
            </a:r>
            <a:r>
              <a:rPr lang="en-US" b="1" dirty="0"/>
              <a:t> 24 de Julio de 2013</a:t>
            </a:r>
          </a:p>
          <a:p>
            <a:pPr lvl="1"/>
            <a:r>
              <a:rPr lang="en-US" sz="2400" dirty="0" err="1"/>
              <a:t>Énfasis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:</a:t>
            </a:r>
          </a:p>
          <a:p>
            <a:pPr lvl="1"/>
            <a:r>
              <a:rPr lang="en-US" dirty="0" err="1"/>
              <a:t>Evaluación</a:t>
            </a:r>
            <a:r>
              <a:rPr lang="en-US" dirty="0"/>
              <a:t> del </a:t>
            </a:r>
            <a:r>
              <a:rPr lang="en-US" dirty="0" err="1"/>
              <a:t>riesgo</a:t>
            </a:r>
            <a:r>
              <a:rPr lang="en-US" dirty="0"/>
              <a:t> de </a:t>
            </a:r>
            <a:r>
              <a:rPr lang="en-US" dirty="0" err="1"/>
              <a:t>actividades</a:t>
            </a:r>
            <a:r>
              <a:rPr lang="en-US" dirty="0"/>
              <a:t> y </a:t>
            </a:r>
            <a:r>
              <a:rPr lang="en-US" dirty="0" err="1"/>
              <a:t>proyectos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Monitoreo</a:t>
            </a:r>
            <a:r>
              <a:rPr lang="en-US" dirty="0"/>
              <a:t> del </a:t>
            </a:r>
            <a:r>
              <a:rPr lang="en-US" dirty="0" err="1"/>
              <a:t>desempeño</a:t>
            </a:r>
            <a:r>
              <a:rPr lang="en-US" dirty="0"/>
              <a:t> y </a:t>
            </a:r>
            <a:r>
              <a:rPr lang="en-US" dirty="0" err="1"/>
              <a:t>cumplimiento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Reglas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estrictas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 </a:t>
            </a:r>
            <a:r>
              <a:rPr lang="en-US" dirty="0" err="1"/>
              <a:t>combinación</a:t>
            </a:r>
            <a:r>
              <a:rPr lang="en-US" dirty="0"/>
              <a:t> de </a:t>
            </a:r>
            <a:r>
              <a:rPr lang="en-US" dirty="0" err="1"/>
              <a:t>subsidios</a:t>
            </a:r>
            <a:r>
              <a:rPr lang="en-US" dirty="0"/>
              <a:t> y directrices de </a:t>
            </a:r>
            <a:r>
              <a:rPr lang="en-US" dirty="0" err="1"/>
              <a:t>financiamiento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Evaluación</a:t>
            </a:r>
            <a:r>
              <a:rPr lang="en-US" dirty="0"/>
              <a:t> </a:t>
            </a:r>
            <a:r>
              <a:rPr lang="en-US" dirty="0" err="1"/>
              <a:t>mínima</a:t>
            </a:r>
            <a:r>
              <a:rPr lang="en-US" dirty="0"/>
              <a:t> </a:t>
            </a:r>
            <a:r>
              <a:rPr lang="en-US" dirty="0" err="1"/>
              <a:t>requerida</a:t>
            </a:r>
            <a:r>
              <a:rPr lang="en-US" dirty="0"/>
              <a:t> de:</a:t>
            </a:r>
          </a:p>
          <a:p>
            <a:pPr lvl="2"/>
            <a:r>
              <a:rPr lang="en-US" dirty="0" err="1"/>
              <a:t>Condiciones</a:t>
            </a:r>
            <a:r>
              <a:rPr lang="en-US" dirty="0"/>
              <a:t> del mercado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vecindario</a:t>
            </a:r>
            <a:r>
              <a:rPr lang="en-US" dirty="0"/>
              <a:t> </a:t>
            </a:r>
            <a:r>
              <a:rPr lang="en-US" dirty="0" err="1"/>
              <a:t>donde</a:t>
            </a:r>
            <a:r>
              <a:rPr lang="en-US" dirty="0"/>
              <a:t> se </a:t>
            </a:r>
            <a:r>
              <a:rPr lang="en-US" dirty="0" err="1"/>
              <a:t>ubicará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proyecto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Experiencia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desarrollo</a:t>
            </a:r>
            <a:r>
              <a:rPr lang="en-US" dirty="0"/>
              <a:t> de </a:t>
            </a:r>
            <a:r>
              <a:rPr lang="en-US" dirty="0" err="1"/>
              <a:t>vivienda</a:t>
            </a:r>
            <a:r>
              <a:rPr lang="en-US" dirty="0"/>
              <a:t> y </a:t>
            </a:r>
            <a:r>
              <a:rPr lang="en-US" dirty="0" err="1"/>
              <a:t>capacidad</a:t>
            </a:r>
            <a:r>
              <a:rPr lang="en-US" dirty="0"/>
              <a:t> </a:t>
            </a:r>
            <a:r>
              <a:rPr lang="en-US" dirty="0" err="1"/>
              <a:t>financiera</a:t>
            </a:r>
            <a:r>
              <a:rPr lang="en-US" dirty="0"/>
              <a:t> del </a:t>
            </a:r>
            <a:r>
              <a:rPr lang="en-US" dirty="0" err="1"/>
              <a:t>desarrollador</a:t>
            </a:r>
            <a:r>
              <a:rPr lang="en-US" dirty="0"/>
              <a:t>, y</a:t>
            </a:r>
          </a:p>
          <a:p>
            <a:pPr lvl="2"/>
            <a:r>
              <a:rPr lang="en-US" dirty="0" err="1"/>
              <a:t>Compromisos</a:t>
            </a:r>
            <a:r>
              <a:rPr lang="en-US" dirty="0"/>
              <a:t> </a:t>
            </a:r>
            <a:r>
              <a:rPr lang="en-US" dirty="0" err="1"/>
              <a:t>financieros</a:t>
            </a:r>
            <a:r>
              <a:rPr lang="en-US" dirty="0"/>
              <a:t> </a:t>
            </a:r>
            <a:r>
              <a:rPr lang="en-US" dirty="0" err="1"/>
              <a:t>firmes</a:t>
            </a:r>
            <a:r>
              <a:rPr lang="en-US" dirty="0"/>
              <a:t> para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proyecto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54352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8DE22-58A1-809F-8983-6A6118984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66796-CA87-88BE-C4D1-798A251B9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Programa</a:t>
            </a:r>
            <a:r>
              <a:rPr lang="en-US" b="1" dirty="0"/>
              <a:t> de </a:t>
            </a:r>
            <a:r>
              <a:rPr lang="en-US" b="1" dirty="0" err="1"/>
              <a:t>Asociaciones</a:t>
            </a:r>
            <a:r>
              <a:rPr lang="en-US" b="1" dirty="0"/>
              <a:t> de </a:t>
            </a:r>
            <a:r>
              <a:rPr lang="en-US" b="1" dirty="0" err="1"/>
              <a:t>Inversión</a:t>
            </a:r>
            <a:r>
              <a:rPr lang="en-US" b="1" dirty="0"/>
              <a:t> HOME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0138F-C403-08D7-E9E7-07C125B88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44" y="1253330"/>
            <a:ext cx="10773430" cy="47518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/>
              <a:t>Reglamentación</a:t>
            </a:r>
            <a:r>
              <a:rPr lang="en-US" b="1" dirty="0"/>
              <a:t> Final </a:t>
            </a:r>
            <a:r>
              <a:rPr lang="en-US" b="1" dirty="0" err="1"/>
              <a:t>Publicada</a:t>
            </a:r>
            <a:r>
              <a:rPr lang="en-US" b="1" dirty="0"/>
              <a:t> </a:t>
            </a:r>
            <a:r>
              <a:rPr lang="en-US" b="1" dirty="0" err="1"/>
              <a:t>el</a:t>
            </a:r>
            <a:r>
              <a:rPr lang="en-US" b="1" dirty="0"/>
              <a:t> 24 de Julio de 2013</a:t>
            </a:r>
          </a:p>
          <a:p>
            <a:pPr marL="0" indent="0">
              <a:buNone/>
            </a:pPr>
            <a:r>
              <a:rPr lang="en-US" b="1" dirty="0" err="1"/>
              <a:t>Requisitos</a:t>
            </a:r>
            <a:r>
              <a:rPr lang="en-US" b="1" dirty="0"/>
              <a:t> de </a:t>
            </a:r>
            <a:r>
              <a:rPr lang="en-US" b="1" dirty="0" err="1"/>
              <a:t>Capacidad</a:t>
            </a:r>
            <a:r>
              <a:rPr lang="en-US" b="1" dirty="0"/>
              <a:t> para CHDO (</a:t>
            </a:r>
            <a:r>
              <a:rPr lang="en-US" b="1" dirty="0" err="1"/>
              <a:t>Organización</a:t>
            </a:r>
            <a:r>
              <a:rPr lang="en-US" b="1" dirty="0"/>
              <a:t> </a:t>
            </a:r>
            <a:r>
              <a:rPr lang="en-US" b="1" dirty="0" err="1"/>
              <a:t>Comunitaria</a:t>
            </a:r>
            <a:r>
              <a:rPr lang="en-US" b="1" dirty="0"/>
              <a:t> de Desarrollo de Vivienda)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Para </a:t>
            </a:r>
            <a:r>
              <a:rPr lang="en-US" dirty="0" err="1"/>
              <a:t>calificar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CHDO, la </a:t>
            </a:r>
            <a:r>
              <a:rPr lang="en-US" dirty="0" err="1"/>
              <a:t>organización</a:t>
            </a:r>
            <a:r>
              <a:rPr lang="en-US" dirty="0"/>
              <a:t>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contar</a:t>
            </a:r>
            <a:r>
              <a:rPr lang="en-US" dirty="0"/>
              <a:t> con personal </a:t>
            </a:r>
            <a:r>
              <a:rPr lang="en-US" dirty="0" err="1"/>
              <a:t>remunerado</a:t>
            </a:r>
            <a:r>
              <a:rPr lang="en-US" dirty="0"/>
              <a:t> con </a:t>
            </a:r>
            <a:r>
              <a:rPr lang="en-US" dirty="0" err="1"/>
              <a:t>experiencia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desarrollo</a:t>
            </a:r>
            <a:r>
              <a:rPr lang="en-US" dirty="0"/>
              <a:t> de </a:t>
            </a:r>
            <a:r>
              <a:rPr lang="en-US" dirty="0" err="1"/>
              <a:t>vivienda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El </a:t>
            </a:r>
            <a:r>
              <a:rPr lang="en-US" dirty="0" err="1"/>
              <a:t>requisito</a:t>
            </a:r>
            <a:r>
              <a:rPr lang="en-US" dirty="0"/>
              <a:t> de "</a:t>
            </a:r>
            <a:r>
              <a:rPr lang="en-US" dirty="0" err="1"/>
              <a:t>Capacidad</a:t>
            </a:r>
            <a:r>
              <a:rPr lang="en-US" dirty="0"/>
              <a:t> </a:t>
            </a:r>
            <a:r>
              <a:rPr lang="en-US" dirty="0" err="1"/>
              <a:t>Demostrada</a:t>
            </a:r>
            <a:r>
              <a:rPr lang="en-US" dirty="0"/>
              <a:t>" no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cumplirse</a:t>
            </a:r>
            <a:r>
              <a:rPr lang="en-US" dirty="0"/>
              <a:t> </a:t>
            </a:r>
            <a:r>
              <a:rPr lang="en-US" dirty="0" err="1"/>
              <a:t>mediante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uso</a:t>
            </a:r>
            <a:r>
              <a:rPr lang="en-US" dirty="0"/>
              <a:t> de </a:t>
            </a:r>
            <a:r>
              <a:rPr lang="en-US" dirty="0" err="1"/>
              <a:t>asesores</a:t>
            </a:r>
            <a:r>
              <a:rPr lang="en-US" dirty="0"/>
              <a:t> y un plan para </a:t>
            </a:r>
            <a:r>
              <a:rPr lang="en-US" dirty="0" err="1"/>
              <a:t>capacitar</a:t>
            </a:r>
            <a:r>
              <a:rPr lang="en-US" dirty="0"/>
              <a:t> al personal </a:t>
            </a:r>
            <a:r>
              <a:rPr lang="en-US" dirty="0" err="1"/>
              <a:t>mediante</a:t>
            </a:r>
            <a:r>
              <a:rPr lang="en-US" dirty="0"/>
              <a:t> voluntaries, o </a:t>
            </a:r>
            <a:r>
              <a:rPr lang="en-US" dirty="0" err="1"/>
              <a:t>por</a:t>
            </a:r>
            <a:r>
              <a:rPr lang="en-US" dirty="0"/>
              <a:t> personas </a:t>
            </a:r>
            <a:r>
              <a:rPr lang="en-US" dirty="0" err="1"/>
              <a:t>cuyos</a:t>
            </a:r>
            <a:r>
              <a:rPr lang="en-US" dirty="0"/>
              <a:t> </a:t>
            </a:r>
            <a:r>
              <a:rPr lang="en-US" dirty="0" err="1"/>
              <a:t>servicios</a:t>
            </a:r>
            <a:r>
              <a:rPr lang="en-US" dirty="0"/>
              <a:t> </a:t>
            </a:r>
            <a:r>
              <a:rPr lang="en-US" dirty="0" err="1"/>
              <a:t>sean</a:t>
            </a:r>
            <a:r>
              <a:rPr lang="en-US" dirty="0"/>
              <a:t> </a:t>
            </a:r>
            <a:r>
              <a:rPr lang="en-US" dirty="0" err="1"/>
              <a:t>donados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otra</a:t>
            </a:r>
            <a:r>
              <a:rPr lang="en-US" dirty="0"/>
              <a:t> </a:t>
            </a:r>
            <a:r>
              <a:rPr lang="en-US" dirty="0" err="1"/>
              <a:t>organización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NC OCD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certificar</a:t>
            </a:r>
            <a:r>
              <a:rPr lang="en-US" dirty="0"/>
              <a:t> que la </a:t>
            </a:r>
            <a:r>
              <a:rPr lang="en-US" dirty="0" err="1"/>
              <a:t>organización</a:t>
            </a:r>
            <a:r>
              <a:rPr lang="en-US" dirty="0"/>
              <a:t> </a:t>
            </a:r>
            <a:r>
              <a:rPr lang="en-US" dirty="0" err="1"/>
              <a:t>cumple</a:t>
            </a:r>
            <a:r>
              <a:rPr lang="en-US" dirty="0"/>
              <a:t> con la </a:t>
            </a:r>
            <a:r>
              <a:rPr lang="en-US" dirty="0" err="1"/>
              <a:t>definición</a:t>
            </a:r>
            <a:r>
              <a:rPr lang="en-US" dirty="0"/>
              <a:t> de CHDO y </a:t>
            </a:r>
            <a:r>
              <a:rPr lang="en-US" dirty="0" err="1"/>
              <a:t>tiene</a:t>
            </a:r>
            <a:r>
              <a:rPr lang="en-US" dirty="0"/>
              <a:t> la </a:t>
            </a:r>
            <a:r>
              <a:rPr lang="en-US" dirty="0" err="1"/>
              <a:t>capacidad</a:t>
            </a:r>
            <a:r>
              <a:rPr lang="en-US" dirty="0"/>
              <a:t> para </a:t>
            </a:r>
            <a:r>
              <a:rPr lang="en-US" dirty="0" err="1"/>
              <a:t>poseer</a:t>
            </a:r>
            <a:r>
              <a:rPr lang="en-US" dirty="0"/>
              <a:t>, </a:t>
            </a:r>
            <a:r>
              <a:rPr lang="en-US" dirty="0" err="1"/>
              <a:t>desarrollar</a:t>
            </a:r>
            <a:r>
              <a:rPr lang="en-US" dirty="0"/>
              <a:t> o </a:t>
            </a:r>
            <a:r>
              <a:rPr lang="en-US" dirty="0" err="1"/>
              <a:t>patrocinar</a:t>
            </a:r>
            <a:r>
              <a:rPr lang="en-US" dirty="0"/>
              <a:t> </a:t>
            </a:r>
            <a:r>
              <a:rPr lang="en-US" dirty="0" err="1"/>
              <a:t>vivienda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que se </a:t>
            </a:r>
            <a:r>
              <a:rPr lang="en-US" dirty="0" err="1"/>
              <a:t>comprometan</a:t>
            </a:r>
            <a:r>
              <a:rPr lang="en-US" dirty="0"/>
              <a:t> </a:t>
            </a:r>
            <a:r>
              <a:rPr lang="en-US" dirty="0" err="1"/>
              <a:t>fondos</a:t>
            </a:r>
            <a:r>
              <a:rPr lang="en-US" dirty="0"/>
              <a:t>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5243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F8942-98E4-298F-FA68-B6016DDB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Actividades</a:t>
            </a:r>
            <a:r>
              <a:rPr lang="en-US" b="1" dirty="0"/>
              <a:t> </a:t>
            </a:r>
            <a:r>
              <a:rPr lang="en-US" b="1" dirty="0" err="1"/>
              <a:t>Elegibles</a:t>
            </a:r>
            <a:r>
              <a:rPr lang="en-US" b="1" dirty="0"/>
              <a:t> bajo </a:t>
            </a:r>
            <a:r>
              <a:rPr lang="en-US" b="1" dirty="0" err="1"/>
              <a:t>el</a:t>
            </a:r>
            <a:r>
              <a:rPr lang="en-US" b="1" dirty="0"/>
              <a:t> </a:t>
            </a:r>
            <a:r>
              <a:rPr lang="en-US" b="1" dirty="0" err="1"/>
              <a:t>Programa</a:t>
            </a:r>
            <a:r>
              <a:rPr lang="en-US" b="1" dirty="0"/>
              <a:t>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82E57-5916-E5BD-7E6B-3F3B6F2BF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encontrar</a:t>
            </a:r>
            <a:r>
              <a:rPr lang="en-US" dirty="0"/>
              <a:t> las </a:t>
            </a:r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elegibles</a:t>
            </a:r>
            <a:r>
              <a:rPr lang="en-US" dirty="0"/>
              <a:t> bajo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HOME </a:t>
            </a:r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dirty="0" err="1"/>
              <a:t>regulaciones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24 CFR 92.205. </a:t>
            </a:r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incluyen</a:t>
            </a:r>
            <a:r>
              <a:rPr lang="en-US" dirty="0"/>
              <a:t>:</a:t>
            </a:r>
          </a:p>
          <a:p>
            <a:r>
              <a:rPr lang="en-US" dirty="0" err="1"/>
              <a:t>Incentivos</a:t>
            </a:r>
            <a:r>
              <a:rPr lang="en-US" dirty="0"/>
              <a:t> para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desarrollo</a:t>
            </a:r>
            <a:r>
              <a:rPr lang="en-US" dirty="0"/>
              <a:t> y </a:t>
            </a:r>
            <a:r>
              <a:rPr lang="en-US" dirty="0" err="1"/>
              <a:t>apoyo</a:t>
            </a:r>
            <a:r>
              <a:rPr lang="en-US" dirty="0"/>
              <a:t> de </a:t>
            </a:r>
            <a:r>
              <a:rPr lang="en-US" dirty="0" err="1"/>
              <a:t>viviendas</a:t>
            </a:r>
            <a:r>
              <a:rPr lang="en-US" dirty="0"/>
              <a:t> </a:t>
            </a:r>
            <a:r>
              <a:rPr lang="en-US" dirty="0" err="1"/>
              <a:t>asequibles</a:t>
            </a:r>
            <a:r>
              <a:rPr lang="en-US" dirty="0"/>
              <a:t> de </a:t>
            </a:r>
            <a:r>
              <a:rPr lang="en-US" dirty="0" err="1"/>
              <a:t>alquiler</a:t>
            </a:r>
            <a:r>
              <a:rPr lang="en-US" dirty="0"/>
              <a:t> y </a:t>
            </a:r>
            <a:r>
              <a:rPr lang="en-US" dirty="0" err="1"/>
              <a:t>propiedad</a:t>
            </a:r>
            <a:r>
              <a:rPr lang="en-US" dirty="0"/>
              <a:t> a </a:t>
            </a:r>
            <a:r>
              <a:rPr lang="en-US" dirty="0" err="1"/>
              <a:t>través</a:t>
            </a:r>
            <a:r>
              <a:rPr lang="en-US" dirty="0"/>
              <a:t> de:</a:t>
            </a:r>
          </a:p>
          <a:p>
            <a:pPr lvl="1"/>
            <a:r>
              <a:rPr lang="en-US" dirty="0" err="1"/>
              <a:t>Adquisición</a:t>
            </a:r>
            <a:endParaRPr lang="en-US" dirty="0"/>
          </a:p>
          <a:p>
            <a:pPr lvl="1"/>
            <a:r>
              <a:rPr lang="en-US" dirty="0"/>
              <a:t>Nueva </a:t>
            </a:r>
            <a:r>
              <a:rPr lang="en-US" dirty="0" err="1"/>
              <a:t>construcción</a:t>
            </a:r>
            <a:endParaRPr lang="en-US" dirty="0"/>
          </a:p>
          <a:p>
            <a:pPr lvl="1"/>
            <a:r>
              <a:rPr lang="en-US" dirty="0" err="1"/>
              <a:t>Reconstrucción</a:t>
            </a:r>
            <a:endParaRPr lang="en-US" dirty="0"/>
          </a:p>
          <a:p>
            <a:pPr lvl="1"/>
            <a:r>
              <a:rPr lang="en-US" dirty="0" err="1"/>
              <a:t>Rehabilitación</a:t>
            </a:r>
            <a:r>
              <a:rPr lang="en-US" dirty="0"/>
              <a:t> de </a:t>
            </a:r>
            <a:r>
              <a:rPr lang="en-US" dirty="0" err="1"/>
              <a:t>viviendas</a:t>
            </a:r>
            <a:r>
              <a:rPr lang="en-US" dirty="0"/>
              <a:t> no </a:t>
            </a:r>
            <a:r>
              <a:rPr lang="en-US" dirty="0" err="1"/>
              <a:t>lujosas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8082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2E11D-6FFE-D944-0075-36E338527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Programa</a:t>
            </a:r>
            <a:r>
              <a:rPr lang="en-US" b="1" dirty="0"/>
              <a:t> de </a:t>
            </a:r>
            <a:r>
              <a:rPr lang="en-US" b="1" dirty="0" err="1"/>
              <a:t>Asociaciones</a:t>
            </a:r>
            <a:r>
              <a:rPr lang="en-US" b="1" dirty="0"/>
              <a:t> de </a:t>
            </a:r>
            <a:r>
              <a:rPr lang="en-US" b="1" dirty="0" err="1"/>
              <a:t>Inversión</a:t>
            </a:r>
            <a:r>
              <a:rPr lang="en-US" b="1" dirty="0"/>
              <a:t> HOME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0E84-D94D-413E-4567-94E2102BF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Reglamentación</a:t>
            </a:r>
            <a:r>
              <a:rPr lang="en-US" b="1" dirty="0"/>
              <a:t> Final </a:t>
            </a:r>
            <a:r>
              <a:rPr lang="en-US" b="1" dirty="0" err="1"/>
              <a:t>Publicada</a:t>
            </a:r>
            <a:r>
              <a:rPr lang="en-US" b="1" dirty="0"/>
              <a:t> </a:t>
            </a:r>
            <a:r>
              <a:rPr lang="en-US" b="1" dirty="0" err="1"/>
              <a:t>el</a:t>
            </a:r>
            <a:r>
              <a:rPr lang="en-US" b="1" dirty="0"/>
              <a:t> 24 de Julio de 2013</a:t>
            </a:r>
          </a:p>
          <a:p>
            <a:r>
              <a:rPr lang="en-US" dirty="0" err="1"/>
              <a:t>Plazo</a:t>
            </a:r>
            <a:r>
              <a:rPr lang="en-US" dirty="0"/>
              <a:t> para la </a:t>
            </a:r>
            <a:r>
              <a:rPr lang="en-US" dirty="0" err="1"/>
              <a:t>Finalización</a:t>
            </a:r>
            <a:r>
              <a:rPr lang="en-US" dirty="0"/>
              <a:t> de </a:t>
            </a:r>
            <a:r>
              <a:rPr lang="en-US" dirty="0" err="1"/>
              <a:t>Proyectos</a:t>
            </a:r>
            <a:endParaRPr lang="en-US" dirty="0"/>
          </a:p>
          <a:p>
            <a:pPr lvl="1"/>
            <a:r>
              <a:rPr lang="en-US" sz="2400" dirty="0" err="1"/>
              <a:t>Cualquier</a:t>
            </a:r>
            <a:r>
              <a:rPr lang="en-US" sz="2400" dirty="0"/>
              <a:t> </a:t>
            </a:r>
            <a:r>
              <a:rPr lang="en-US" sz="2400" dirty="0" err="1"/>
              <a:t>proyecto</a:t>
            </a:r>
            <a:r>
              <a:rPr lang="en-US" sz="2400" dirty="0"/>
              <a:t> que no se </a:t>
            </a:r>
            <a:r>
              <a:rPr lang="en-US" sz="2400" dirty="0" err="1"/>
              <a:t>haya</a:t>
            </a:r>
            <a:r>
              <a:rPr lang="en-US" sz="2400" dirty="0"/>
              <a:t> </a:t>
            </a:r>
            <a:r>
              <a:rPr lang="en-US" sz="2400" dirty="0" err="1"/>
              <a:t>completado</a:t>
            </a:r>
            <a:r>
              <a:rPr lang="en-US" sz="2400" dirty="0"/>
              <a:t> </a:t>
            </a:r>
            <a:r>
              <a:rPr lang="en-US" sz="2400" dirty="0" err="1"/>
              <a:t>dentro</a:t>
            </a:r>
            <a:r>
              <a:rPr lang="en-US" sz="2400" dirty="0"/>
              <a:t> de </a:t>
            </a:r>
            <a:r>
              <a:rPr lang="en-US" sz="2400" dirty="0" err="1"/>
              <a:t>los</a:t>
            </a:r>
            <a:r>
              <a:rPr lang="en-US" sz="2400" dirty="0"/>
              <a:t> 4 </a:t>
            </a:r>
            <a:r>
              <a:rPr lang="en-US" sz="2400" dirty="0" err="1"/>
              <a:t>años</a:t>
            </a:r>
            <a:r>
              <a:rPr lang="en-US" sz="2400" dirty="0"/>
              <a:t> a </a:t>
            </a:r>
            <a:r>
              <a:rPr lang="en-US" sz="2400" dirty="0" err="1"/>
              <a:t>partir</a:t>
            </a:r>
            <a:r>
              <a:rPr lang="en-US" sz="2400" dirty="0"/>
              <a:t> de la </a:t>
            </a:r>
            <a:r>
              <a:rPr lang="en-US" sz="2400" dirty="0" err="1"/>
              <a:t>fecha</a:t>
            </a:r>
            <a:r>
              <a:rPr lang="en-US" sz="2400" dirty="0"/>
              <a:t> de </a:t>
            </a:r>
            <a:r>
              <a:rPr lang="en-US" sz="2400" dirty="0" err="1"/>
              <a:t>compromiso</a:t>
            </a:r>
            <a:r>
              <a:rPr lang="en-US" sz="2400" dirty="0"/>
              <a:t> </a:t>
            </a:r>
            <a:r>
              <a:rPr lang="en-US" sz="2400" dirty="0" err="1"/>
              <a:t>será</a:t>
            </a:r>
            <a:r>
              <a:rPr lang="en-US" sz="2400" dirty="0"/>
              <a:t> </a:t>
            </a:r>
            <a:r>
              <a:rPr lang="en-US" sz="2400" dirty="0" err="1"/>
              <a:t>considerado</a:t>
            </a:r>
            <a:r>
              <a:rPr lang="en-US" sz="2400" dirty="0"/>
              <a:t> </a:t>
            </a:r>
            <a:r>
              <a:rPr lang="en-US" sz="2400" dirty="0" err="1"/>
              <a:t>terminado</a:t>
            </a:r>
            <a:r>
              <a:rPr lang="en-US" sz="2400" dirty="0"/>
              <a:t> antes de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finalización</a:t>
            </a:r>
            <a:r>
              <a:rPr lang="en-US" sz="2400" dirty="0"/>
              <a:t> y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fondos</a:t>
            </a:r>
            <a:r>
              <a:rPr lang="en-US" sz="2400" dirty="0"/>
              <a:t> </a:t>
            </a:r>
            <a:r>
              <a:rPr lang="en-US" sz="2400" dirty="0" err="1"/>
              <a:t>invertidos</a:t>
            </a:r>
            <a:r>
              <a:rPr lang="en-US" sz="2400" dirty="0"/>
              <a:t> </a:t>
            </a:r>
            <a:r>
              <a:rPr lang="en-US" sz="2400" dirty="0" err="1"/>
              <a:t>deberán</a:t>
            </a:r>
            <a:r>
              <a:rPr lang="en-US" sz="2400" dirty="0"/>
              <a:t> ser </a:t>
            </a:r>
            <a:r>
              <a:rPr lang="en-US" sz="2400" dirty="0" err="1"/>
              <a:t>reembolsados</a:t>
            </a:r>
            <a:endParaRPr lang="en-US" sz="2400" dirty="0"/>
          </a:p>
          <a:p>
            <a:pPr lvl="1"/>
            <a:r>
              <a:rPr lang="en-US" sz="2400" dirty="0"/>
              <a:t>Se </a:t>
            </a:r>
            <a:r>
              <a:rPr lang="en-US" sz="2400" dirty="0" err="1"/>
              <a:t>establecen</a:t>
            </a:r>
            <a:r>
              <a:rPr lang="en-US" sz="2400" dirty="0"/>
              <a:t> </a:t>
            </a:r>
            <a:r>
              <a:rPr lang="en-US" sz="2400" dirty="0" err="1"/>
              <a:t>requisitos</a:t>
            </a:r>
            <a:r>
              <a:rPr lang="en-US" sz="2400" dirty="0"/>
              <a:t> para </a:t>
            </a:r>
            <a:r>
              <a:rPr lang="en-US" sz="2400" dirty="0" err="1"/>
              <a:t>garantizar</a:t>
            </a:r>
            <a:r>
              <a:rPr lang="en-US" sz="2400" dirty="0"/>
              <a:t> que se </a:t>
            </a:r>
            <a:r>
              <a:rPr lang="en-US" sz="2400" dirty="0" err="1"/>
              <a:t>cumplan</a:t>
            </a:r>
            <a:r>
              <a:rPr lang="en-US" sz="2400" dirty="0"/>
              <a:t>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plazos</a:t>
            </a:r>
            <a:r>
              <a:rPr lang="en-US" sz="2400" dirty="0"/>
              <a:t> de </a:t>
            </a:r>
            <a:r>
              <a:rPr lang="en-US" sz="2400" dirty="0" err="1"/>
              <a:t>ocupación</a:t>
            </a:r>
            <a:r>
              <a:rPr lang="en-US" sz="2400" dirty="0"/>
              <a:t> </a:t>
            </a:r>
            <a:r>
              <a:rPr lang="en-US" sz="2400" dirty="0" err="1"/>
              <a:t>inicial</a:t>
            </a:r>
            <a:r>
              <a:rPr lang="en-US" sz="2400" dirty="0"/>
              <a:t> de las </a:t>
            </a:r>
            <a:r>
              <a:rPr lang="en-US" sz="2400" dirty="0" err="1"/>
              <a:t>unidades</a:t>
            </a:r>
            <a:r>
              <a:rPr lang="en-US" sz="2400" dirty="0"/>
              <a:t> de </a:t>
            </a:r>
            <a:r>
              <a:rPr lang="en-US" sz="2400" dirty="0" err="1"/>
              <a:t>alquiler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516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AE061-1369-2E3C-CBE4-1CC02F757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3694"/>
            <a:ext cx="12192000" cy="1199202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Necesidad</a:t>
            </a:r>
            <a:r>
              <a:rPr lang="en-US" b="1" dirty="0"/>
              <a:t> de Alta </a:t>
            </a:r>
            <a:r>
              <a:rPr lang="en-US" b="1" dirty="0" err="1"/>
              <a:t>Prioridad</a:t>
            </a:r>
            <a:r>
              <a:rPr lang="en-US" b="1" dirty="0"/>
              <a:t> </a:t>
            </a:r>
            <a:r>
              <a:rPr lang="en-US" b="1" dirty="0" err="1"/>
              <a:t>Propuesta</a:t>
            </a:r>
            <a:r>
              <a:rPr lang="en-US" b="1" dirty="0"/>
              <a:t>:</a:t>
            </a:r>
            <a:br>
              <a:rPr lang="en-US" b="1" dirty="0"/>
            </a:br>
            <a:r>
              <a:rPr lang="en-US" b="1" dirty="0"/>
              <a:t>Vivienda de </a:t>
            </a:r>
            <a:r>
              <a:rPr lang="en-US" b="1" dirty="0" err="1"/>
              <a:t>Alquiler</a:t>
            </a:r>
            <a:r>
              <a:rPr lang="en-US" b="1" dirty="0"/>
              <a:t> </a:t>
            </a:r>
            <a:r>
              <a:rPr lang="en-US" b="1" dirty="0" err="1"/>
              <a:t>Asequible</a:t>
            </a:r>
            <a:r>
              <a:rPr lang="en-US" b="1" dirty="0"/>
              <a:t> para No </a:t>
            </a:r>
            <a:r>
              <a:rPr lang="en-US" b="1" dirty="0" err="1"/>
              <a:t>Jubilados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Áreas</a:t>
            </a:r>
            <a:r>
              <a:rPr lang="en-US" b="1" dirty="0"/>
              <a:t> de Alta </a:t>
            </a:r>
            <a:r>
              <a:rPr lang="en-US" b="1" dirty="0" err="1"/>
              <a:t>Oportunidad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DFDE5-C01B-66C5-E751-EED79D4DF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44" y="1443113"/>
            <a:ext cx="10515600" cy="475181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err="1"/>
              <a:t>Tasas</a:t>
            </a:r>
            <a:r>
              <a:rPr lang="en-US" sz="1800" dirty="0"/>
              <a:t> de </a:t>
            </a:r>
            <a:r>
              <a:rPr lang="en-US" sz="1800" dirty="0" err="1"/>
              <a:t>pobreza</a:t>
            </a:r>
            <a:r>
              <a:rPr lang="en-US" sz="1800" dirty="0"/>
              <a:t> </a:t>
            </a:r>
            <a:r>
              <a:rPr lang="en-US" sz="1800" dirty="0" err="1"/>
              <a:t>muy</a:t>
            </a:r>
            <a:r>
              <a:rPr lang="en-US" sz="1800" dirty="0"/>
              <a:t> </a:t>
            </a:r>
            <a:r>
              <a:rPr lang="en-US" sz="1800" dirty="0" err="1"/>
              <a:t>bajas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Tasa de </a:t>
            </a:r>
            <a:r>
              <a:rPr lang="en-US" sz="1800" dirty="0" err="1"/>
              <a:t>desempleo</a:t>
            </a:r>
            <a:r>
              <a:rPr lang="en-US" sz="1800" dirty="0"/>
              <a:t> </a:t>
            </a:r>
            <a:r>
              <a:rPr lang="en-US" sz="1800" dirty="0" err="1"/>
              <a:t>muy</a:t>
            </a:r>
            <a:r>
              <a:rPr lang="en-US" sz="1800" dirty="0"/>
              <a:t> </a:t>
            </a:r>
            <a:r>
              <a:rPr lang="en-US" sz="1800" dirty="0" err="1"/>
              <a:t>baja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Altos </a:t>
            </a:r>
            <a:r>
              <a:rPr lang="en-US" sz="1800" dirty="0" err="1"/>
              <a:t>niveles</a:t>
            </a:r>
            <a:r>
              <a:rPr lang="en-US" sz="1800" dirty="0"/>
              <a:t> de </a:t>
            </a:r>
            <a:r>
              <a:rPr lang="en-US" sz="1800" dirty="0" err="1"/>
              <a:t>educación</a:t>
            </a:r>
            <a:r>
              <a:rPr lang="en-US" sz="1800" dirty="0"/>
              <a:t> </a:t>
            </a:r>
            <a:r>
              <a:rPr lang="en-US" sz="1800" dirty="0" err="1"/>
              <a:t>universitaria</a:t>
            </a:r>
            <a:r>
              <a:rPr lang="en-US" sz="1800" dirty="0"/>
              <a:t> entre </a:t>
            </a:r>
            <a:r>
              <a:rPr lang="en-US" sz="1800" dirty="0" err="1"/>
              <a:t>adultos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Baja población </a:t>
            </a:r>
            <a:r>
              <a:rPr lang="en-US" sz="1800" dirty="0" err="1"/>
              <a:t>afroamericana</a:t>
            </a:r>
            <a:r>
              <a:rPr lang="en-US" sz="1800" dirty="0"/>
              <a:t> y </a:t>
            </a:r>
            <a:r>
              <a:rPr lang="en-US" sz="1800" dirty="0" err="1"/>
              <a:t>latina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err="1"/>
              <a:t>Escuelas</a:t>
            </a:r>
            <a:r>
              <a:rPr lang="en-US" sz="1800" dirty="0"/>
              <a:t> </a:t>
            </a:r>
            <a:r>
              <a:rPr lang="en-US" sz="1800" dirty="0" err="1"/>
              <a:t>públicas</a:t>
            </a:r>
            <a:r>
              <a:rPr lang="en-US" sz="1800" dirty="0"/>
              <a:t> de alto </a:t>
            </a:r>
            <a:r>
              <a:rPr lang="en-US" sz="1800" dirty="0" err="1"/>
              <a:t>rendimiento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err="1"/>
              <a:t>Bajos</a:t>
            </a:r>
            <a:r>
              <a:rPr lang="en-US" sz="1800" dirty="0"/>
              <a:t> </a:t>
            </a:r>
            <a:r>
              <a:rPr lang="en-US" sz="1800" dirty="0" err="1"/>
              <a:t>índices</a:t>
            </a:r>
            <a:r>
              <a:rPr lang="en-US" sz="1800" dirty="0"/>
              <a:t> de </a:t>
            </a:r>
            <a:r>
              <a:rPr lang="en-US" sz="1800" dirty="0" err="1"/>
              <a:t>criminalidad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err="1"/>
              <a:t>Acceso</a:t>
            </a:r>
            <a:r>
              <a:rPr lang="en-US" sz="1800" dirty="0"/>
              <a:t> al </a:t>
            </a:r>
            <a:r>
              <a:rPr lang="en-US" sz="1800" dirty="0" err="1"/>
              <a:t>transporte</a:t>
            </a:r>
            <a:r>
              <a:rPr lang="en-US" sz="1800" dirty="0"/>
              <a:t> </a:t>
            </a:r>
            <a:r>
              <a:rPr lang="en-US" sz="1800" dirty="0" err="1"/>
              <a:t>público</a:t>
            </a:r>
            <a:r>
              <a:rPr lang="en-US" sz="1800" dirty="0"/>
              <a:t> y </a:t>
            </a:r>
            <a:r>
              <a:rPr lang="en-US" sz="1800" dirty="0" err="1"/>
              <a:t>oportunidades</a:t>
            </a:r>
            <a:r>
              <a:rPr lang="en-US" sz="1800" dirty="0"/>
              <a:t> de </a:t>
            </a:r>
            <a:r>
              <a:rPr lang="en-US" sz="1800" dirty="0" err="1"/>
              <a:t>empleo</a:t>
            </a:r>
            <a:endParaRPr lang="en-US" sz="18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CB99DC-21CD-6953-054A-DCEF9500FA1D}"/>
              </a:ext>
            </a:extLst>
          </p:cNvPr>
          <p:cNvSpPr txBox="1"/>
          <p:nvPr/>
        </p:nvSpPr>
        <p:spPr>
          <a:xfrm>
            <a:off x="891152" y="5548380"/>
            <a:ext cx="10029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*Se </a:t>
            </a:r>
            <a:r>
              <a:rPr lang="en-US" dirty="0" err="1"/>
              <a:t>fomentará</a:t>
            </a:r>
            <a:r>
              <a:rPr lang="en-US" dirty="0"/>
              <a:t> la </a:t>
            </a:r>
            <a:r>
              <a:rPr lang="en-US" dirty="0" err="1"/>
              <a:t>vivienda</a:t>
            </a:r>
            <a:r>
              <a:rPr lang="en-US" dirty="0"/>
              <a:t> </a:t>
            </a:r>
            <a:r>
              <a:rPr lang="en-US" dirty="0" err="1"/>
              <a:t>asequible</a:t>
            </a:r>
            <a:r>
              <a:rPr lang="en-US" dirty="0"/>
              <a:t> y de </a:t>
            </a:r>
            <a:r>
              <a:rPr lang="en-US" dirty="0" err="1"/>
              <a:t>ingresos</a:t>
            </a:r>
            <a:r>
              <a:rPr lang="en-US" dirty="0"/>
              <a:t> </a:t>
            </a:r>
            <a:r>
              <a:rPr lang="en-US" dirty="0" err="1"/>
              <a:t>mixtos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Áreas</a:t>
            </a:r>
            <a:r>
              <a:rPr lang="en-US" dirty="0"/>
              <a:t> de Alta </a:t>
            </a:r>
            <a:r>
              <a:rPr lang="en-US" dirty="0" err="1"/>
              <a:t>Oportunidad</a:t>
            </a:r>
            <a:r>
              <a:rPr lang="en-US" dirty="0"/>
              <a:t> (HOAs). Los </a:t>
            </a:r>
            <a:r>
              <a:rPr lang="en-US" dirty="0" err="1"/>
              <a:t>fondos</a:t>
            </a:r>
            <a:r>
              <a:rPr lang="en-US" dirty="0"/>
              <a:t> del </a:t>
            </a:r>
            <a:r>
              <a:rPr lang="en-US" dirty="0" err="1"/>
              <a:t>programa</a:t>
            </a:r>
            <a:r>
              <a:rPr lang="en-US" dirty="0"/>
              <a:t> HOME para </a:t>
            </a:r>
            <a:r>
              <a:rPr lang="en-US" dirty="0" err="1"/>
              <a:t>proyectos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áreas</a:t>
            </a:r>
            <a:r>
              <a:rPr lang="en-US" dirty="0"/>
              <a:t> </a:t>
            </a:r>
            <a:r>
              <a:rPr lang="en-US" dirty="0" err="1"/>
              <a:t>recibirán</a:t>
            </a:r>
            <a:r>
              <a:rPr lang="en-US" dirty="0"/>
              <a:t> </a:t>
            </a:r>
            <a:r>
              <a:rPr lang="en-US" dirty="0" err="1"/>
              <a:t>alta</a:t>
            </a:r>
            <a:r>
              <a:rPr lang="en-US" dirty="0"/>
              <a:t> </a:t>
            </a:r>
            <a:r>
              <a:rPr lang="en-US" dirty="0" err="1"/>
              <a:t>prioridad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68061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22DB2-B330-4C59-FE7C-942236A80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7E3A7-FF7B-C47E-201A-84E6B9BE7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 Vivienda </a:t>
            </a:r>
            <a:r>
              <a:rPr lang="en-US" b="1" dirty="0" err="1"/>
              <a:t>Elegible</a:t>
            </a:r>
            <a:r>
              <a:rPr lang="en-US" b="1" dirty="0"/>
              <a:t> bajo </a:t>
            </a:r>
            <a:r>
              <a:rPr lang="en-US" b="1" dirty="0" err="1"/>
              <a:t>el</a:t>
            </a:r>
            <a:r>
              <a:rPr lang="en-US" b="1" dirty="0"/>
              <a:t> </a:t>
            </a:r>
            <a:r>
              <a:rPr lang="en-US" b="1" dirty="0" err="1"/>
              <a:t>Programa</a:t>
            </a:r>
            <a:r>
              <a:rPr lang="en-US" b="1" dirty="0"/>
              <a:t> HOME </a:t>
            </a:r>
            <a:r>
              <a:rPr lang="en-US" b="1" dirty="0" err="1"/>
              <a:t>Debe</a:t>
            </a:r>
            <a:r>
              <a:rPr lang="en-US" b="1" dirty="0"/>
              <a:t> Ser Permanente o </a:t>
            </a:r>
            <a:r>
              <a:rPr lang="en-US" b="1" dirty="0" err="1"/>
              <a:t>Transitoria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37E3B-C6DD-2A80-161B-B61FA5996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Necesidad</a:t>
            </a:r>
            <a:r>
              <a:rPr lang="en-US" dirty="0"/>
              <a:t> de </a:t>
            </a:r>
            <a:r>
              <a:rPr lang="en-US" dirty="0" err="1"/>
              <a:t>vivienda</a:t>
            </a:r>
            <a:r>
              <a:rPr lang="en-US" dirty="0"/>
              <a:t> para la </a:t>
            </a:r>
            <a:r>
              <a:rPr lang="en-US" dirty="0" err="1"/>
              <a:t>fuerza</a:t>
            </a:r>
            <a:r>
              <a:rPr lang="en-US" dirty="0"/>
              <a:t> </a:t>
            </a:r>
            <a:r>
              <a:rPr lang="en-US" dirty="0" err="1"/>
              <a:t>laboral</a:t>
            </a:r>
            <a:r>
              <a:rPr lang="en-US" dirty="0"/>
              <a:t>, las personas </a:t>
            </a:r>
            <a:r>
              <a:rPr lang="en-US" dirty="0" err="1"/>
              <a:t>mayores</a:t>
            </a:r>
            <a:r>
              <a:rPr lang="en-US" dirty="0"/>
              <a:t> y las personas con </a:t>
            </a:r>
            <a:r>
              <a:rPr lang="en-US" dirty="0" err="1"/>
              <a:t>discapacidades</a:t>
            </a:r>
            <a:endParaRPr lang="en-US" dirty="0"/>
          </a:p>
          <a:p>
            <a:r>
              <a:rPr lang="en-US" dirty="0"/>
              <a:t>Se </a:t>
            </a:r>
            <a:r>
              <a:rPr lang="en-US" dirty="0" err="1"/>
              <a:t>dará</a:t>
            </a:r>
            <a:r>
              <a:rPr lang="en-US" dirty="0"/>
              <a:t> </a:t>
            </a:r>
            <a:r>
              <a:rPr lang="en-US" dirty="0" err="1"/>
              <a:t>prioridad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proyectos</a:t>
            </a:r>
            <a:r>
              <a:rPr lang="en-US" dirty="0"/>
              <a:t> que:</a:t>
            </a:r>
          </a:p>
          <a:p>
            <a:pPr lvl="1"/>
            <a:r>
              <a:rPr lang="en-US" dirty="0" err="1"/>
              <a:t>Resulten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un </a:t>
            </a:r>
            <a:r>
              <a:rPr lang="en-US" dirty="0" err="1"/>
              <a:t>aumento</a:t>
            </a:r>
            <a:r>
              <a:rPr lang="en-US" dirty="0"/>
              <a:t> de </a:t>
            </a:r>
            <a:r>
              <a:rPr lang="en-US" dirty="0" err="1"/>
              <a:t>unidades</a:t>
            </a:r>
            <a:r>
              <a:rPr lang="en-US" dirty="0"/>
              <a:t> de </a:t>
            </a:r>
            <a:r>
              <a:rPr lang="en-US" dirty="0" err="1"/>
              <a:t>vivienda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propiedad</a:t>
            </a:r>
            <a:r>
              <a:rPr lang="en-US" dirty="0"/>
              <a:t> y de </a:t>
            </a:r>
            <a:r>
              <a:rPr lang="en-US" dirty="0" err="1"/>
              <a:t>alquiler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Estén</a:t>
            </a:r>
            <a:r>
              <a:rPr lang="en-US" dirty="0"/>
              <a:t> </a:t>
            </a:r>
            <a:r>
              <a:rPr lang="en-US" dirty="0" err="1"/>
              <a:t>ubicados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áreas</a:t>
            </a:r>
            <a:r>
              <a:rPr lang="en-US" dirty="0"/>
              <a:t> no </a:t>
            </a:r>
            <a:r>
              <a:rPr lang="en-US" dirty="0" err="1"/>
              <a:t>afectadas</a:t>
            </a:r>
            <a:r>
              <a:rPr lang="en-US" dirty="0"/>
              <a:t> y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centros</a:t>
            </a:r>
            <a:r>
              <a:rPr lang="en-US" dirty="0"/>
              <a:t> </a:t>
            </a:r>
            <a:r>
              <a:rPr lang="en-US" dirty="0" err="1"/>
              <a:t>urbanos</a:t>
            </a:r>
            <a:r>
              <a:rPr lang="en-US" dirty="0"/>
              <a:t> </a:t>
            </a:r>
            <a:r>
              <a:rPr lang="en-US" dirty="0" err="1"/>
              <a:t>existentes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Aumenten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número</a:t>
            </a:r>
            <a:r>
              <a:rPr lang="en-US" dirty="0"/>
              <a:t> de </a:t>
            </a:r>
            <a:r>
              <a:rPr lang="en-US" dirty="0" err="1"/>
              <a:t>unidades</a:t>
            </a:r>
            <a:r>
              <a:rPr lang="en-US" dirty="0"/>
              <a:t> </a:t>
            </a:r>
            <a:r>
              <a:rPr lang="en-US" dirty="0" err="1"/>
              <a:t>accesibles</a:t>
            </a:r>
            <a:r>
              <a:rPr lang="en-US" dirty="0"/>
              <a:t> para personas con </a:t>
            </a:r>
            <a:r>
              <a:rPr lang="en-US" dirty="0" err="1"/>
              <a:t>discapacidades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Brinden</a:t>
            </a:r>
            <a:r>
              <a:rPr lang="en-US" dirty="0"/>
              <a:t> </a:t>
            </a:r>
            <a:r>
              <a:rPr lang="en-US" dirty="0" err="1"/>
              <a:t>asistencia</a:t>
            </a:r>
            <a:r>
              <a:rPr lang="en-US" dirty="0"/>
              <a:t> a </a:t>
            </a:r>
            <a:r>
              <a:rPr lang="en-US" dirty="0" err="1"/>
              <a:t>veteranos</a:t>
            </a:r>
            <a:r>
              <a:rPr lang="en-US" dirty="0"/>
              <a:t> </a:t>
            </a:r>
            <a:r>
              <a:rPr lang="en-US" dirty="0" err="1"/>
              <a:t>elegibles</a:t>
            </a:r>
            <a:r>
              <a:rPr lang="en-US" dirty="0"/>
              <a:t> del </a:t>
            </a:r>
            <a:r>
              <a:rPr lang="en-US" dirty="0" err="1"/>
              <a:t>ejército</a:t>
            </a:r>
            <a:r>
              <a:rPr lang="en-US" dirty="0"/>
              <a:t> de EE.UU.</a:t>
            </a:r>
          </a:p>
          <a:p>
            <a:pPr lvl="1"/>
            <a:r>
              <a:rPr lang="en-US" dirty="0" err="1"/>
              <a:t>Demuestren</a:t>
            </a:r>
            <a:r>
              <a:rPr lang="en-US" dirty="0"/>
              <a:t> un </a:t>
            </a:r>
            <a:r>
              <a:rPr lang="en-US" dirty="0" err="1"/>
              <a:t>compromiso</a:t>
            </a:r>
            <a:r>
              <a:rPr lang="en-US" dirty="0"/>
              <a:t> </a:t>
            </a:r>
            <a:r>
              <a:rPr lang="en-US" dirty="0" err="1"/>
              <a:t>financiero</a:t>
            </a:r>
            <a:r>
              <a:rPr lang="en-US" dirty="0"/>
              <a:t> </a:t>
            </a:r>
            <a:r>
              <a:rPr lang="en-US" dirty="0" err="1"/>
              <a:t>firme</a:t>
            </a:r>
            <a:r>
              <a:rPr lang="en-US" dirty="0"/>
              <a:t> de </a:t>
            </a:r>
            <a:r>
              <a:rPr lang="en-US" dirty="0" err="1"/>
              <a:t>otras</a:t>
            </a:r>
            <a:r>
              <a:rPr lang="en-US" dirty="0"/>
              <a:t> </a:t>
            </a:r>
            <a:r>
              <a:rPr lang="en-US" dirty="0" err="1"/>
              <a:t>fuentes</a:t>
            </a:r>
            <a:r>
              <a:rPr lang="en-US" dirty="0"/>
              <a:t> de </a:t>
            </a:r>
            <a:r>
              <a:rPr lang="en-US" dirty="0" err="1"/>
              <a:t>financiamiento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6210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48FC7-59C1-9CE1-11EF-80556109A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236D1-6E94-0F34-33BD-2FA5E0137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Criterios</a:t>
            </a:r>
            <a:r>
              <a:rPr lang="en-US" dirty="0"/>
              <a:t> para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Proceso</a:t>
            </a:r>
            <a:r>
              <a:rPr lang="en-US" dirty="0"/>
              <a:t> de </a:t>
            </a:r>
            <a:r>
              <a:rPr lang="en-US" dirty="0" err="1"/>
              <a:t>Selección</a:t>
            </a:r>
            <a:r>
              <a:rPr lang="en-US" dirty="0"/>
              <a:t> del </a:t>
            </a:r>
            <a:r>
              <a:rPr lang="en-US" dirty="0" err="1"/>
              <a:t>Programa</a:t>
            </a:r>
            <a:r>
              <a:rPr lang="en-US" dirty="0"/>
              <a:t>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19133-9AD9-83F4-F7F4-B034FDD06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Beneficios</a:t>
            </a:r>
            <a:r>
              <a:rPr lang="en-US" dirty="0"/>
              <a:t> del Proyecto:</a:t>
            </a:r>
          </a:p>
          <a:p>
            <a:pPr lvl="1"/>
            <a:r>
              <a:rPr lang="en-US" dirty="0" err="1"/>
              <a:t>Número</a:t>
            </a:r>
            <a:r>
              <a:rPr lang="en-US" dirty="0"/>
              <a:t> y </a:t>
            </a:r>
            <a:r>
              <a:rPr lang="en-US" dirty="0" err="1"/>
              <a:t>ubicación</a:t>
            </a:r>
            <a:r>
              <a:rPr lang="en-US" dirty="0"/>
              <a:t> de las </a:t>
            </a:r>
            <a:r>
              <a:rPr lang="en-US" dirty="0" err="1"/>
              <a:t>nuevas</a:t>
            </a:r>
            <a:r>
              <a:rPr lang="en-US" dirty="0"/>
              <a:t> </a:t>
            </a:r>
            <a:r>
              <a:rPr lang="en-US" dirty="0" err="1"/>
              <a:t>unidades</a:t>
            </a:r>
            <a:r>
              <a:rPr lang="en-US" dirty="0"/>
              <a:t> de </a:t>
            </a:r>
            <a:r>
              <a:rPr lang="en-US" dirty="0" err="1"/>
              <a:t>vivienda</a:t>
            </a:r>
            <a:r>
              <a:rPr lang="en-US" dirty="0"/>
              <a:t> </a:t>
            </a:r>
            <a:r>
              <a:rPr lang="en-US" dirty="0" err="1"/>
              <a:t>creadas</a:t>
            </a:r>
            <a:r>
              <a:rPr lang="en-US" dirty="0"/>
              <a:t> o </a:t>
            </a:r>
            <a:r>
              <a:rPr lang="en-US" dirty="0" err="1"/>
              <a:t>preservadas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proyecto</a:t>
            </a:r>
            <a:r>
              <a:rPr lang="en-US" dirty="0"/>
              <a:t> </a:t>
            </a:r>
            <a:r>
              <a:rPr lang="en-US" dirty="0" err="1"/>
              <a:t>propuesto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Apalancamiento</a:t>
            </a:r>
            <a:r>
              <a:rPr lang="en-US" dirty="0"/>
              <a:t> de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fondos</a:t>
            </a:r>
            <a:r>
              <a:rPr lang="en-US" dirty="0"/>
              <a:t> </a:t>
            </a:r>
            <a:r>
              <a:rPr lang="en-US" dirty="0" err="1"/>
              <a:t>públicos</a:t>
            </a:r>
            <a:r>
              <a:rPr lang="en-US" dirty="0"/>
              <a:t> y privados y </a:t>
            </a:r>
            <a:r>
              <a:rPr lang="en-US" dirty="0" err="1"/>
              <a:t>nivel</a:t>
            </a:r>
            <a:r>
              <a:rPr lang="en-US" dirty="0"/>
              <a:t> de </a:t>
            </a:r>
            <a:r>
              <a:rPr lang="en-US" dirty="0" err="1"/>
              <a:t>compromiso</a:t>
            </a:r>
            <a:r>
              <a:rPr lang="en-US" dirty="0"/>
              <a:t> de las </a:t>
            </a:r>
            <a:r>
              <a:rPr lang="en-US" dirty="0" err="1"/>
              <a:t>fuentes</a:t>
            </a:r>
            <a:r>
              <a:rPr lang="en-US" dirty="0"/>
              <a:t> de </a:t>
            </a:r>
            <a:r>
              <a:rPr lang="en-US" dirty="0" err="1"/>
              <a:t>financiamiento</a:t>
            </a:r>
            <a:r>
              <a:rPr lang="en-US" dirty="0"/>
              <a:t> </a:t>
            </a:r>
            <a:r>
              <a:rPr lang="en-US" dirty="0" err="1"/>
              <a:t>adicionales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Cumplimiento</a:t>
            </a:r>
            <a:r>
              <a:rPr lang="en-US" dirty="0"/>
              <a:t> con las </a:t>
            </a:r>
            <a:r>
              <a:rPr lang="en-US" dirty="0" err="1"/>
              <a:t>pautas</a:t>
            </a:r>
            <a:r>
              <a:rPr lang="en-US" dirty="0"/>
              <a:t> de </a:t>
            </a:r>
            <a:r>
              <a:rPr lang="en-US" dirty="0" err="1"/>
              <a:t>elegibilidad</a:t>
            </a:r>
            <a:r>
              <a:rPr lang="en-US" dirty="0"/>
              <a:t> de </a:t>
            </a:r>
            <a:r>
              <a:rPr lang="en-US" dirty="0" err="1"/>
              <a:t>ingresos</a:t>
            </a:r>
            <a:r>
              <a:rPr lang="en-US" dirty="0"/>
              <a:t> para </a:t>
            </a:r>
            <a:r>
              <a:rPr lang="en-US" dirty="0" err="1"/>
              <a:t>compradores</a:t>
            </a:r>
            <a:r>
              <a:rPr lang="en-US" dirty="0"/>
              <a:t> de </a:t>
            </a:r>
            <a:r>
              <a:rPr lang="en-US" dirty="0" err="1"/>
              <a:t>vivienda</a:t>
            </a:r>
            <a:r>
              <a:rPr lang="en-US" dirty="0"/>
              <a:t> del </a:t>
            </a:r>
            <a:r>
              <a:rPr lang="en-US" dirty="0" err="1"/>
              <a:t>Condado</a:t>
            </a:r>
            <a:r>
              <a:rPr lang="en-US" dirty="0"/>
              <a:t> de Nassau.</a:t>
            </a:r>
          </a:p>
          <a:p>
            <a:pPr lvl="1"/>
            <a:r>
              <a:rPr lang="en-US" dirty="0"/>
              <a:t>Grado de </a:t>
            </a:r>
            <a:r>
              <a:rPr lang="en-US" dirty="0" err="1"/>
              <a:t>beneficio</a:t>
            </a:r>
            <a:r>
              <a:rPr lang="en-US" dirty="0"/>
              <a:t> para personas de </a:t>
            </a:r>
            <a:r>
              <a:rPr lang="en-US" dirty="0" err="1"/>
              <a:t>bajos</a:t>
            </a:r>
            <a:r>
              <a:rPr lang="en-US" dirty="0"/>
              <a:t> </a:t>
            </a:r>
            <a:r>
              <a:rPr lang="en-US" dirty="0" err="1"/>
              <a:t>ingresos</a:t>
            </a:r>
            <a:r>
              <a:rPr lang="en-US" dirty="0"/>
              <a:t> que se </a:t>
            </a:r>
            <a:r>
              <a:rPr lang="en-US" dirty="0" err="1"/>
              <a:t>derivará</a:t>
            </a:r>
            <a:r>
              <a:rPr lang="en-US" dirty="0"/>
              <a:t> del </a:t>
            </a:r>
            <a:r>
              <a:rPr lang="en-US" dirty="0" err="1"/>
              <a:t>proyecto</a:t>
            </a:r>
            <a:r>
              <a:rPr lang="en-US" dirty="0"/>
              <a:t> </a:t>
            </a:r>
            <a:r>
              <a:rPr lang="en-US" dirty="0" err="1"/>
              <a:t>propuesto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177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A8BA0-DC6D-1805-ADC0-51BFFCB3A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EDDF6-3237-CA7D-90D7-DCD851214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Criterios</a:t>
            </a:r>
            <a:r>
              <a:rPr lang="en-US" dirty="0"/>
              <a:t> para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Proceso</a:t>
            </a:r>
            <a:r>
              <a:rPr lang="en-US" dirty="0"/>
              <a:t> de </a:t>
            </a:r>
            <a:r>
              <a:rPr lang="en-US" dirty="0" err="1"/>
              <a:t>Selección</a:t>
            </a:r>
            <a:r>
              <a:rPr lang="en-US" dirty="0"/>
              <a:t> del </a:t>
            </a:r>
            <a:r>
              <a:rPr lang="en-US" dirty="0" err="1"/>
              <a:t>Programa</a:t>
            </a:r>
            <a:r>
              <a:rPr lang="en-US" dirty="0"/>
              <a:t>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A0753-1B2B-02E0-D6FF-8900502C6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Diseño</a:t>
            </a:r>
            <a:r>
              <a:rPr lang="en-US" dirty="0"/>
              <a:t> del Proyecto:</a:t>
            </a:r>
          </a:p>
          <a:p>
            <a:pPr lvl="1"/>
            <a:r>
              <a:rPr lang="en-US" dirty="0" err="1"/>
              <a:t>Proximidad</a:t>
            </a:r>
            <a:r>
              <a:rPr lang="en-US" dirty="0"/>
              <a:t> del </a:t>
            </a:r>
            <a:r>
              <a:rPr lang="en-US" dirty="0" err="1"/>
              <a:t>proyecto</a:t>
            </a:r>
            <a:r>
              <a:rPr lang="en-US" dirty="0"/>
              <a:t> a </a:t>
            </a:r>
            <a:r>
              <a:rPr lang="en-US" dirty="0" err="1"/>
              <a:t>estaciones</a:t>
            </a:r>
            <a:r>
              <a:rPr lang="en-US" dirty="0"/>
              <a:t> del Long Island Rail Road y/o </a:t>
            </a:r>
            <a:r>
              <a:rPr lang="en-US" dirty="0" err="1"/>
              <a:t>paradas</a:t>
            </a:r>
            <a:r>
              <a:rPr lang="en-US" dirty="0"/>
              <a:t> de autobuses de Long Island.</a:t>
            </a:r>
          </a:p>
          <a:p>
            <a:pPr lvl="1"/>
            <a:r>
              <a:rPr lang="en-US" dirty="0" err="1"/>
              <a:t>Ubicación</a:t>
            </a:r>
            <a:r>
              <a:rPr lang="en-US" dirty="0"/>
              <a:t> </a:t>
            </a:r>
            <a:r>
              <a:rPr lang="en-US" dirty="0" err="1"/>
              <a:t>cercana</a:t>
            </a:r>
            <a:r>
              <a:rPr lang="en-US" dirty="0"/>
              <a:t> a un </a:t>
            </a:r>
            <a:r>
              <a:rPr lang="en-US" dirty="0" err="1"/>
              <a:t>área</a:t>
            </a:r>
            <a:r>
              <a:rPr lang="en-US" dirty="0"/>
              <a:t> </a:t>
            </a:r>
            <a:r>
              <a:rPr lang="en-US" dirty="0" err="1"/>
              <a:t>definida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“</a:t>
            </a:r>
            <a:r>
              <a:rPr lang="en-US" dirty="0" err="1"/>
              <a:t>centro</a:t>
            </a:r>
            <a:r>
              <a:rPr lang="en-US" dirty="0"/>
              <a:t> </a:t>
            </a:r>
            <a:r>
              <a:rPr lang="en-US" dirty="0" err="1"/>
              <a:t>urbano</a:t>
            </a:r>
            <a:r>
              <a:rPr lang="en-US" dirty="0"/>
              <a:t>” y/o al Distrito Central de </a:t>
            </a:r>
            <a:r>
              <a:rPr lang="en-US" dirty="0" err="1"/>
              <a:t>Negocios</a:t>
            </a:r>
            <a:r>
              <a:rPr lang="en-US" dirty="0"/>
              <a:t> local.</a:t>
            </a:r>
          </a:p>
          <a:p>
            <a:pPr lvl="1"/>
            <a:r>
              <a:rPr lang="en-US" dirty="0" err="1"/>
              <a:t>Incorporación</a:t>
            </a:r>
            <a:r>
              <a:rPr lang="en-US" dirty="0"/>
              <a:t> de </a:t>
            </a:r>
            <a:r>
              <a:rPr lang="en-US" dirty="0" err="1"/>
              <a:t>estándares</a:t>
            </a:r>
            <a:r>
              <a:rPr lang="en-US" dirty="0"/>
              <a:t> de </a:t>
            </a:r>
            <a:r>
              <a:rPr lang="en-US" dirty="0" err="1"/>
              <a:t>desarrollo</a:t>
            </a:r>
            <a:r>
              <a:rPr lang="en-US" dirty="0"/>
              <a:t> </a:t>
            </a:r>
            <a:r>
              <a:rPr lang="en-US" dirty="0" err="1"/>
              <a:t>ecológico</a:t>
            </a:r>
            <a:r>
              <a:rPr lang="en-US" dirty="0"/>
              <a:t> o </a:t>
            </a:r>
            <a:r>
              <a:rPr lang="en-US" dirty="0" err="1"/>
              <a:t>rehabilitación</a:t>
            </a:r>
            <a:r>
              <a:rPr lang="en-US" dirty="0"/>
              <a:t> </a:t>
            </a:r>
            <a:r>
              <a:rPr lang="en-US" dirty="0" err="1"/>
              <a:t>verde</a:t>
            </a:r>
            <a:r>
              <a:rPr lang="en-US" dirty="0"/>
              <a:t>, </a:t>
            </a:r>
            <a:r>
              <a:rPr lang="en-US" dirty="0" err="1"/>
              <a:t>incluyendo</a:t>
            </a:r>
            <a:r>
              <a:rPr lang="en-US" dirty="0"/>
              <a:t> </a:t>
            </a:r>
            <a:r>
              <a:rPr lang="en-US" dirty="0" err="1"/>
              <a:t>certificaciones</a:t>
            </a:r>
            <a:r>
              <a:rPr lang="en-US" dirty="0"/>
              <a:t> </a:t>
            </a:r>
            <a:r>
              <a:rPr lang="en-US" dirty="0" err="1"/>
              <a:t>nacionales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LEED o Energy Star.</a:t>
            </a:r>
          </a:p>
          <a:p>
            <a:pPr lvl="1"/>
            <a:r>
              <a:rPr lang="en-US" dirty="0" err="1"/>
              <a:t>Diseño</a:t>
            </a:r>
            <a:r>
              <a:rPr lang="en-US" dirty="0"/>
              <a:t> del </a:t>
            </a:r>
            <a:r>
              <a:rPr lang="en-US" dirty="0" err="1"/>
              <a:t>proyecto</a:t>
            </a:r>
            <a:r>
              <a:rPr lang="en-US" dirty="0"/>
              <a:t> </a:t>
            </a:r>
            <a:r>
              <a:rPr lang="en-US" dirty="0" err="1"/>
              <a:t>alineado</a:t>
            </a:r>
            <a:r>
              <a:rPr lang="en-US" dirty="0"/>
              <a:t> 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estándares</a:t>
            </a:r>
            <a:r>
              <a:rPr lang="en-US" dirty="0"/>
              <a:t> </a:t>
            </a:r>
            <a:r>
              <a:rPr lang="en-US" dirty="0" err="1"/>
              <a:t>nacionales</a:t>
            </a:r>
            <a:r>
              <a:rPr lang="en-US" dirty="0"/>
              <a:t> para “Healthy Homes” (</a:t>
            </a:r>
            <a:r>
              <a:rPr lang="en-US" dirty="0" err="1"/>
              <a:t>Hogares</a:t>
            </a:r>
            <a:r>
              <a:rPr lang="en-US" dirty="0"/>
              <a:t> </a:t>
            </a:r>
            <a:r>
              <a:rPr lang="en-US" dirty="0" err="1"/>
              <a:t>Saludables</a:t>
            </a:r>
            <a:r>
              <a:rPr lang="en-US" dirty="0"/>
              <a:t>).</a:t>
            </a:r>
          </a:p>
          <a:p>
            <a:pPr lvl="1"/>
            <a:r>
              <a:rPr lang="en-US" dirty="0" err="1"/>
              <a:t>Aplicación</a:t>
            </a:r>
            <a:r>
              <a:rPr lang="en-US" dirty="0"/>
              <a:t> de </a:t>
            </a:r>
            <a:r>
              <a:rPr lang="en-US" dirty="0" err="1"/>
              <a:t>principios</a:t>
            </a:r>
            <a:r>
              <a:rPr lang="en-US" dirty="0"/>
              <a:t> de </a:t>
            </a:r>
            <a:r>
              <a:rPr lang="en-US" dirty="0" err="1"/>
              <a:t>diseño</a:t>
            </a:r>
            <a:r>
              <a:rPr lang="en-US" dirty="0"/>
              <a:t> universal y </a:t>
            </a:r>
            <a:r>
              <a:rPr lang="en-US" dirty="0" err="1"/>
              <a:t>cumplimiento</a:t>
            </a:r>
            <a:r>
              <a:rPr lang="en-US" dirty="0"/>
              <a:t> 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estándares</a:t>
            </a:r>
            <a:r>
              <a:rPr lang="en-US" dirty="0"/>
              <a:t> de “</a:t>
            </a:r>
            <a:r>
              <a:rPr lang="en-US" dirty="0" err="1"/>
              <a:t>visitabilidad</a:t>
            </a:r>
            <a:r>
              <a:rPr lang="en-US" dirty="0"/>
              <a:t>” para personas con </a:t>
            </a:r>
            <a:r>
              <a:rPr lang="en-US" dirty="0" err="1"/>
              <a:t>discapacidades</a:t>
            </a:r>
            <a:r>
              <a:rPr lang="en-US" dirty="0"/>
              <a:t> </a:t>
            </a:r>
            <a:r>
              <a:rPr lang="en-US" dirty="0" err="1"/>
              <a:t>físicas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Diseño</a:t>
            </a:r>
            <a:r>
              <a:rPr lang="en-US" dirty="0"/>
              <a:t> </a:t>
            </a:r>
            <a:r>
              <a:rPr lang="en-US" dirty="0" err="1"/>
              <a:t>arquitectónico</a:t>
            </a:r>
            <a:r>
              <a:rPr lang="en-US" dirty="0"/>
              <a:t> </a:t>
            </a:r>
            <a:r>
              <a:rPr lang="en-US" dirty="0" err="1"/>
              <a:t>atractivo</a:t>
            </a:r>
            <a:r>
              <a:rPr lang="en-US" dirty="0"/>
              <a:t>, </a:t>
            </a:r>
            <a:r>
              <a:rPr lang="en-US" dirty="0" err="1"/>
              <a:t>cohesivo</a:t>
            </a:r>
            <a:r>
              <a:rPr lang="en-US" dirty="0"/>
              <a:t> y </a:t>
            </a:r>
            <a:r>
              <a:rPr lang="en-US" dirty="0" err="1"/>
              <a:t>consistente</a:t>
            </a:r>
            <a:r>
              <a:rPr lang="en-US" dirty="0"/>
              <a:t> con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estilo</a:t>
            </a:r>
            <a:r>
              <a:rPr lang="en-US" dirty="0"/>
              <a:t> de la </a:t>
            </a:r>
            <a:r>
              <a:rPr lang="en-US" dirty="0" err="1"/>
              <a:t>comunidad</a:t>
            </a:r>
            <a:r>
              <a:rPr lang="en-US" dirty="0"/>
              <a:t> </a:t>
            </a:r>
            <a:r>
              <a:rPr lang="en-US" dirty="0" err="1"/>
              <a:t>circundante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26434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06D1A-2743-360F-74B7-47761912D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A7CDF-1168-62B3-81F9-93ECD1B21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Criterios</a:t>
            </a:r>
            <a:r>
              <a:rPr lang="en-US" dirty="0"/>
              <a:t> para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Proceso</a:t>
            </a:r>
            <a:r>
              <a:rPr lang="en-US" dirty="0"/>
              <a:t> de </a:t>
            </a:r>
            <a:r>
              <a:rPr lang="en-US" dirty="0" err="1"/>
              <a:t>Selección</a:t>
            </a:r>
            <a:r>
              <a:rPr lang="en-US" dirty="0"/>
              <a:t> del </a:t>
            </a:r>
            <a:r>
              <a:rPr lang="en-US" dirty="0" err="1"/>
              <a:t>Programa</a:t>
            </a:r>
            <a:r>
              <a:rPr lang="en-US" dirty="0"/>
              <a:t>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F4D5F-7E2C-85BA-EE3B-802CB4B36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Alcance</a:t>
            </a:r>
            <a:r>
              <a:rPr lang="en-US" b="1" dirty="0"/>
              <a:t> </a:t>
            </a:r>
            <a:r>
              <a:rPr lang="en-US" b="1" dirty="0" err="1"/>
              <a:t>Comunitario</a:t>
            </a:r>
            <a:r>
              <a:rPr lang="en-US" b="1" dirty="0"/>
              <a:t> y </a:t>
            </a:r>
            <a:r>
              <a:rPr lang="en-US" b="1" dirty="0" err="1"/>
              <a:t>Apoyo</a:t>
            </a:r>
            <a:r>
              <a:rPr lang="en-US" b="1" dirty="0"/>
              <a:t>:</a:t>
            </a:r>
          </a:p>
          <a:p>
            <a:pPr lvl="1"/>
            <a:r>
              <a:rPr lang="en-US" dirty="0" err="1"/>
              <a:t>Coherencia</a:t>
            </a:r>
            <a:r>
              <a:rPr lang="en-US" dirty="0"/>
              <a:t> con la </a:t>
            </a:r>
            <a:r>
              <a:rPr lang="en-US" dirty="0" err="1"/>
              <a:t>visión</a:t>
            </a:r>
            <a:r>
              <a:rPr lang="en-US" dirty="0"/>
              <a:t> local y </a:t>
            </a:r>
            <a:r>
              <a:rPr lang="en-US" dirty="0" err="1"/>
              <a:t>otros</a:t>
            </a:r>
            <a:r>
              <a:rPr lang="en-US" dirty="0"/>
              <a:t> planes de </a:t>
            </a:r>
            <a:r>
              <a:rPr lang="en-US" dirty="0" err="1"/>
              <a:t>desarrollo</a:t>
            </a:r>
            <a:r>
              <a:rPr lang="en-US" dirty="0"/>
              <a:t> del </a:t>
            </a:r>
            <a:r>
              <a:rPr lang="en-US" dirty="0" err="1"/>
              <a:t>vecindario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Pruebas</a:t>
            </a:r>
            <a:r>
              <a:rPr lang="en-US" dirty="0"/>
              <a:t> de </a:t>
            </a:r>
            <a:r>
              <a:rPr lang="en-US" dirty="0" err="1"/>
              <a:t>aprobaciones</a:t>
            </a:r>
            <a:r>
              <a:rPr lang="en-US" dirty="0"/>
              <a:t> </a:t>
            </a:r>
            <a:r>
              <a:rPr lang="en-US" dirty="0" err="1"/>
              <a:t>municipales</a:t>
            </a:r>
            <a:r>
              <a:rPr lang="en-US" dirty="0"/>
              <a:t> locales </a:t>
            </a:r>
            <a:r>
              <a:rPr lang="en-US" dirty="0" err="1"/>
              <a:t>requeridas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Pruebas</a:t>
            </a:r>
            <a:r>
              <a:rPr lang="en-US" dirty="0"/>
              <a:t> de </a:t>
            </a:r>
            <a:r>
              <a:rPr lang="en-US" dirty="0" err="1"/>
              <a:t>alcance</a:t>
            </a:r>
            <a:r>
              <a:rPr lang="en-US" dirty="0"/>
              <a:t>, </a:t>
            </a:r>
            <a:r>
              <a:rPr lang="en-US" dirty="0" err="1"/>
              <a:t>participación</a:t>
            </a:r>
            <a:r>
              <a:rPr lang="en-US" dirty="0"/>
              <a:t> e </a:t>
            </a:r>
            <a:r>
              <a:rPr lang="en-US" dirty="0" err="1"/>
              <a:t>intención</a:t>
            </a:r>
            <a:r>
              <a:rPr lang="en-US" dirty="0"/>
              <a:t> de </a:t>
            </a:r>
            <a:r>
              <a:rPr lang="en-US" dirty="0" err="1"/>
              <a:t>cooperación</a:t>
            </a:r>
            <a:r>
              <a:rPr lang="en-US" dirty="0"/>
              <a:t> con </a:t>
            </a:r>
            <a:r>
              <a:rPr lang="en-US" dirty="0" err="1"/>
              <a:t>residentes</a:t>
            </a:r>
            <a:r>
              <a:rPr lang="en-US" dirty="0"/>
              <a:t> u </a:t>
            </a:r>
            <a:r>
              <a:rPr lang="en-US" dirty="0" err="1"/>
              <a:t>organizaciones</a:t>
            </a:r>
            <a:r>
              <a:rPr lang="en-US" dirty="0"/>
              <a:t> </a:t>
            </a:r>
            <a:r>
              <a:rPr lang="en-US" dirty="0" err="1"/>
              <a:t>representativas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residentes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vecindarios</a:t>
            </a:r>
            <a:r>
              <a:rPr lang="en-US" dirty="0"/>
              <a:t> </a:t>
            </a:r>
            <a:r>
              <a:rPr lang="en-US" dirty="0" err="1"/>
              <a:t>objetivo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Las </a:t>
            </a:r>
            <a:r>
              <a:rPr lang="en-US" dirty="0" err="1"/>
              <a:t>propuestas</a:t>
            </a:r>
            <a:r>
              <a:rPr lang="en-US" dirty="0"/>
              <a:t> </a:t>
            </a:r>
            <a:r>
              <a:rPr lang="en-US" dirty="0" err="1"/>
              <a:t>deben</a:t>
            </a:r>
            <a:r>
              <a:rPr lang="en-US" dirty="0"/>
              <a:t> </a:t>
            </a:r>
            <a:r>
              <a:rPr lang="en-US" dirty="0" err="1"/>
              <a:t>incluir</a:t>
            </a:r>
            <a:r>
              <a:rPr lang="en-US" dirty="0"/>
              <a:t> un plan de </a:t>
            </a:r>
            <a:r>
              <a:rPr lang="en-US" dirty="0" err="1"/>
              <a:t>mercadeo</a:t>
            </a:r>
            <a:r>
              <a:rPr lang="en-US" dirty="0"/>
              <a:t> de </a:t>
            </a:r>
            <a:r>
              <a:rPr lang="en-US" dirty="0" err="1"/>
              <a:t>vivienda</a:t>
            </a:r>
            <a:r>
              <a:rPr lang="en-US" dirty="0"/>
              <a:t> </a:t>
            </a:r>
            <a:r>
              <a:rPr lang="en-US" dirty="0" err="1"/>
              <a:t>justa</a:t>
            </a:r>
            <a:r>
              <a:rPr lang="en-US" dirty="0"/>
              <a:t> bien </a:t>
            </a:r>
            <a:r>
              <a:rPr lang="en-US" dirty="0" err="1"/>
              <a:t>diseñado</a:t>
            </a:r>
            <a:r>
              <a:rPr lang="en-US" dirty="0"/>
              <a:t> e </a:t>
            </a:r>
            <a:r>
              <a:rPr lang="en-US" dirty="0" err="1"/>
              <a:t>implementado</a:t>
            </a:r>
            <a:r>
              <a:rPr lang="en-US" dirty="0"/>
              <a:t> para la </a:t>
            </a:r>
            <a:r>
              <a:rPr lang="en-US" dirty="0" err="1"/>
              <a:t>ocupación</a:t>
            </a:r>
            <a:r>
              <a:rPr lang="en-US" dirty="0"/>
              <a:t> </a:t>
            </a:r>
            <a:r>
              <a:rPr lang="en-US" dirty="0" err="1"/>
              <a:t>inicial</a:t>
            </a:r>
            <a:r>
              <a:rPr lang="en-US" dirty="0"/>
              <a:t> y continua.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917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6187A-3BB6-B4E5-DC11-66E8CD2CF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Municipios</a:t>
            </a:r>
            <a:r>
              <a:rPr lang="en-US"/>
              <a:t> </a:t>
            </a:r>
            <a:r>
              <a:rPr lang="en-US" err="1"/>
              <a:t>Miembros</a:t>
            </a:r>
            <a:r>
              <a:rPr lang="en-US"/>
              <a:t> del </a:t>
            </a:r>
            <a:r>
              <a:rPr lang="en-US" err="1"/>
              <a:t>Consorcio</a:t>
            </a:r>
            <a:r>
              <a:rPr lang="en-US"/>
              <a:t> del </a:t>
            </a:r>
            <a:r>
              <a:rPr lang="en-US" err="1"/>
              <a:t>Condado</a:t>
            </a:r>
            <a:r>
              <a:rPr lang="en-US"/>
              <a:t> de Nassau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A0386-0B7C-D3D3-7B2A-5F45119BA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44" y="1229632"/>
            <a:ext cx="3328446" cy="22628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u="sng"/>
              <a:t>Towns (</a:t>
            </a:r>
            <a:r>
              <a:rPr lang="en-US" b="1" u="sng" err="1"/>
              <a:t>Municipios</a:t>
            </a:r>
            <a:r>
              <a:rPr lang="en-US" b="1" u="sng"/>
              <a:t>) (3)</a:t>
            </a:r>
          </a:p>
          <a:p>
            <a:pPr>
              <a:lnSpc>
                <a:spcPct val="100000"/>
              </a:lnSpc>
            </a:pPr>
            <a:r>
              <a:rPr lang="en-US" sz="2000"/>
              <a:t>Hempstead</a:t>
            </a:r>
          </a:p>
          <a:p>
            <a:pPr>
              <a:lnSpc>
                <a:spcPct val="100000"/>
              </a:lnSpc>
            </a:pPr>
            <a:r>
              <a:rPr lang="en-US" sz="2000"/>
              <a:t>North Hempstead</a:t>
            </a:r>
          </a:p>
          <a:p>
            <a:pPr>
              <a:lnSpc>
                <a:spcPct val="100000"/>
              </a:lnSpc>
            </a:pPr>
            <a:r>
              <a:rPr lang="en-US" sz="2000"/>
              <a:t>Oyster Bay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4F7820-4E8C-01FE-9256-4945B8D40BB2}"/>
              </a:ext>
            </a:extLst>
          </p:cNvPr>
          <p:cNvSpPr txBox="1">
            <a:spLocks/>
          </p:cNvSpPr>
          <p:nvPr/>
        </p:nvSpPr>
        <p:spPr>
          <a:xfrm>
            <a:off x="647944" y="3482716"/>
            <a:ext cx="2255512" cy="1424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u="sng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Ciudades</a:t>
            </a:r>
            <a:r>
              <a:rPr lang="en-US" b="1" u="sng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(2)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Glen Cove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Long Beach </a:t>
            </a:r>
          </a:p>
          <a:p>
            <a:pPr marL="0" indent="0">
              <a:buNone/>
            </a:pPr>
            <a:endParaRPr lang="en-US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6AA3A2-886A-7C96-BA22-6C9EF8FE925A}"/>
              </a:ext>
            </a:extLst>
          </p:cNvPr>
          <p:cNvSpPr txBox="1">
            <a:spLocks/>
          </p:cNvSpPr>
          <p:nvPr/>
        </p:nvSpPr>
        <p:spPr>
          <a:xfrm>
            <a:off x="4184566" y="1879946"/>
            <a:ext cx="7919450" cy="4190915"/>
          </a:xfrm>
          <a:prstGeom prst="rect">
            <a:avLst/>
          </a:prstGeom>
        </p:spPr>
        <p:txBody>
          <a:bodyPr vert="horz" lIns="91440" tIns="45720" rIns="91440" bIns="45720" numCol="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Bayville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Bellerose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East Rockaway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East Williston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Farmingdale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Floral Park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Freeport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Great Neck Plaza</a:t>
            </a:r>
          </a:p>
          <a:p>
            <a:endParaRPr lang="en-US" sz="200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00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00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Hempstead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Island Park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Lynbrook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Malverne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Manorhaven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Massapequa Park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Mineola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New Hyde Park</a:t>
            </a:r>
          </a:p>
          <a:p>
            <a:endParaRPr lang="en-US" sz="200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00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00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Rockville Centre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Roslyn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 Cliff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South Floral Park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Stewart Manor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Valley Stream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Westbury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Williston Park</a:t>
            </a:r>
          </a:p>
          <a:p>
            <a:endParaRPr lang="en-US" sz="200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00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C596C0-33F2-9E1F-430E-FBA510261140}"/>
              </a:ext>
            </a:extLst>
          </p:cNvPr>
          <p:cNvSpPr txBox="1">
            <a:spLocks/>
          </p:cNvSpPr>
          <p:nvPr/>
        </p:nvSpPr>
        <p:spPr>
          <a:xfrm>
            <a:off x="3976389" y="1386391"/>
            <a:ext cx="3518425" cy="48120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Villages (Pueblos)  (24) </a:t>
            </a:r>
            <a:endParaRPr lang="en-US" sz="2800" b="1" u="sng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8520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6688F-3E8A-8A41-EDCB-60667D0B7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1F806-540A-F58C-9EF7-DBB8D5DFD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Criterios</a:t>
            </a:r>
            <a:r>
              <a:rPr lang="en-US" dirty="0"/>
              <a:t> para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Proceso</a:t>
            </a:r>
            <a:r>
              <a:rPr lang="en-US" dirty="0"/>
              <a:t> de </a:t>
            </a:r>
            <a:r>
              <a:rPr lang="en-US" dirty="0" err="1"/>
              <a:t>Selección</a:t>
            </a:r>
            <a:r>
              <a:rPr lang="en-US" dirty="0"/>
              <a:t> del </a:t>
            </a:r>
            <a:r>
              <a:rPr lang="en-US" dirty="0" err="1"/>
              <a:t>Programa</a:t>
            </a:r>
            <a:r>
              <a:rPr lang="en-US" dirty="0"/>
              <a:t>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349C9-2214-B404-40C0-62D21DDA1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44" y="1253330"/>
            <a:ext cx="10515600" cy="4957689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Capacidad</a:t>
            </a:r>
            <a:r>
              <a:rPr lang="en-US" dirty="0"/>
              <a:t> </a:t>
            </a:r>
            <a:r>
              <a:rPr lang="en-US" dirty="0" err="1"/>
              <a:t>Organizacional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Experiencia</a:t>
            </a:r>
            <a:r>
              <a:rPr lang="en-US" dirty="0"/>
              <a:t> </a:t>
            </a:r>
            <a:r>
              <a:rPr lang="en-US" dirty="0" err="1"/>
              <a:t>comprobada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desarrollo</a:t>
            </a:r>
            <a:r>
              <a:rPr lang="en-US" dirty="0"/>
              <a:t> de </a:t>
            </a:r>
            <a:r>
              <a:rPr lang="en-US" dirty="0" err="1"/>
              <a:t>vivienda</a:t>
            </a:r>
            <a:r>
              <a:rPr lang="en-US" dirty="0"/>
              <a:t> y </a:t>
            </a:r>
            <a:r>
              <a:rPr lang="en-US" dirty="0" err="1"/>
              <a:t>capacidad</a:t>
            </a:r>
            <a:r>
              <a:rPr lang="en-US" dirty="0"/>
              <a:t> </a:t>
            </a:r>
            <a:r>
              <a:rPr lang="en-US" dirty="0" err="1"/>
              <a:t>organizativa</a:t>
            </a:r>
            <a:r>
              <a:rPr lang="en-US" dirty="0"/>
              <a:t> para </a:t>
            </a:r>
            <a:r>
              <a:rPr lang="en-US" dirty="0" err="1"/>
              <a:t>llevar</a:t>
            </a:r>
            <a:r>
              <a:rPr lang="en-US" dirty="0"/>
              <a:t> a </a:t>
            </a:r>
            <a:r>
              <a:rPr lang="en-US" dirty="0" err="1"/>
              <a:t>cabo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desarrollo</a:t>
            </a:r>
            <a:r>
              <a:rPr lang="en-US" dirty="0"/>
              <a:t> </a:t>
            </a:r>
            <a:r>
              <a:rPr lang="en-US" dirty="0" err="1"/>
              <a:t>propuesto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Capacidad</a:t>
            </a:r>
            <a:r>
              <a:rPr lang="en-US" dirty="0"/>
              <a:t> </a:t>
            </a:r>
            <a:r>
              <a:rPr lang="en-US" dirty="0" err="1"/>
              <a:t>financiera</a:t>
            </a:r>
            <a:r>
              <a:rPr lang="en-US" dirty="0"/>
              <a:t> para </a:t>
            </a:r>
            <a:r>
              <a:rPr lang="en-US" dirty="0" err="1"/>
              <a:t>completar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proyecto</a:t>
            </a:r>
            <a:r>
              <a:rPr lang="en-US" dirty="0"/>
              <a:t>, </a:t>
            </a:r>
            <a:r>
              <a:rPr lang="en-US" dirty="0" err="1"/>
              <a:t>incluyendo</a:t>
            </a:r>
            <a:r>
              <a:rPr lang="en-US" dirty="0"/>
              <a:t> </a:t>
            </a:r>
            <a:r>
              <a:rPr lang="en-US" dirty="0" err="1"/>
              <a:t>compromisos</a:t>
            </a:r>
            <a:r>
              <a:rPr lang="en-US" dirty="0"/>
              <a:t> de </a:t>
            </a:r>
            <a:r>
              <a:rPr lang="en-US" dirty="0" err="1"/>
              <a:t>financiamiento</a:t>
            </a:r>
            <a:r>
              <a:rPr lang="en-US" dirty="0"/>
              <a:t> </a:t>
            </a:r>
            <a:r>
              <a:rPr lang="en-US" dirty="0" err="1"/>
              <a:t>existentes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Preparación</a:t>
            </a:r>
            <a:r>
              <a:rPr lang="en-US" dirty="0"/>
              <a:t> para </a:t>
            </a:r>
            <a:r>
              <a:rPr lang="en-US" dirty="0" err="1"/>
              <a:t>proceder</a:t>
            </a:r>
            <a:r>
              <a:rPr lang="en-US" dirty="0"/>
              <a:t>, </a:t>
            </a:r>
            <a:r>
              <a:rPr lang="en-US" dirty="0" err="1"/>
              <a:t>incluyendo</a:t>
            </a:r>
            <a:r>
              <a:rPr lang="en-US" dirty="0"/>
              <a:t> </a:t>
            </a:r>
            <a:r>
              <a:rPr lang="en-US" dirty="0" err="1"/>
              <a:t>evidencia</a:t>
            </a:r>
            <a:r>
              <a:rPr lang="en-US" dirty="0"/>
              <a:t> de control del sitio.</a:t>
            </a:r>
          </a:p>
          <a:p>
            <a:pPr lvl="1"/>
            <a:r>
              <a:rPr lang="en-US" dirty="0" err="1"/>
              <a:t>Experiencia</a:t>
            </a:r>
            <a:r>
              <a:rPr lang="en-US" dirty="0"/>
              <a:t> con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HOME y/o con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programas</a:t>
            </a:r>
            <a:r>
              <a:rPr lang="en-US" dirty="0"/>
              <a:t> de </a:t>
            </a:r>
            <a:r>
              <a:rPr lang="en-US" dirty="0" err="1"/>
              <a:t>subvenciones</a:t>
            </a:r>
            <a:r>
              <a:rPr lang="en-US" dirty="0"/>
              <a:t> de </a:t>
            </a:r>
            <a:r>
              <a:rPr lang="en-US" dirty="0" err="1"/>
              <a:t>vivienda</a:t>
            </a:r>
            <a:r>
              <a:rPr lang="en-US" dirty="0"/>
              <a:t> </a:t>
            </a:r>
            <a:r>
              <a:rPr lang="en-US" dirty="0" err="1"/>
              <a:t>pública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Solicitudes </a:t>
            </a:r>
            <a:r>
              <a:rPr lang="en-US" dirty="0" err="1"/>
              <a:t>completas</a:t>
            </a:r>
            <a:r>
              <a:rPr lang="en-US" dirty="0"/>
              <a:t> y bien </a:t>
            </a:r>
            <a:r>
              <a:rPr lang="en-US" dirty="0" err="1"/>
              <a:t>fundamentadas</a:t>
            </a:r>
            <a:r>
              <a:rPr lang="en-US" dirty="0"/>
              <a:t>, que </a:t>
            </a:r>
            <a:r>
              <a:rPr lang="en-US" dirty="0" err="1"/>
              <a:t>demuestren</a:t>
            </a:r>
            <a:r>
              <a:rPr lang="en-US" dirty="0"/>
              <a:t> la </a:t>
            </a:r>
            <a:r>
              <a:rPr lang="en-US" dirty="0" err="1"/>
              <a:t>capacidad</a:t>
            </a:r>
            <a:r>
              <a:rPr lang="en-US" dirty="0"/>
              <a:t> de </a:t>
            </a:r>
            <a:r>
              <a:rPr lang="en-US" dirty="0" err="1"/>
              <a:t>finalizar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proyecto</a:t>
            </a:r>
            <a:r>
              <a:rPr lang="en-US" dirty="0"/>
              <a:t> </a:t>
            </a:r>
            <a:r>
              <a:rPr lang="en-US" dirty="0" err="1"/>
              <a:t>dentro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24 meses </a:t>
            </a:r>
            <a:r>
              <a:rPr lang="en-US" dirty="0" err="1"/>
              <a:t>posteriores</a:t>
            </a:r>
            <a:r>
              <a:rPr lang="en-US" dirty="0"/>
              <a:t> a la </a:t>
            </a:r>
            <a:r>
              <a:rPr lang="en-US" dirty="0" err="1"/>
              <a:t>adjudicación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3182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0667A-CB0A-5EA8-05BC-2215598D6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Programa</a:t>
            </a:r>
            <a:r>
              <a:rPr lang="en-US" b="1" dirty="0"/>
              <a:t> de </a:t>
            </a:r>
            <a:r>
              <a:rPr lang="en-US" b="1" dirty="0" err="1"/>
              <a:t>Subvenciones</a:t>
            </a:r>
            <a:r>
              <a:rPr lang="en-US" b="1" dirty="0"/>
              <a:t> para </a:t>
            </a:r>
            <a:r>
              <a:rPr lang="en-US" b="1" dirty="0" err="1"/>
              <a:t>Soluciones</a:t>
            </a:r>
            <a:r>
              <a:rPr lang="en-US" b="1" dirty="0"/>
              <a:t> de </a:t>
            </a:r>
            <a:r>
              <a:rPr lang="en-US" b="1" dirty="0" err="1"/>
              <a:t>Emergencia</a:t>
            </a:r>
            <a:r>
              <a:rPr lang="en-US" b="1" dirty="0"/>
              <a:t> (ESG)</a:t>
            </a:r>
          </a:p>
        </p:txBody>
      </p:sp>
    </p:spTree>
    <p:extLst>
      <p:ext uri="{BB962C8B-B14F-4D97-AF65-F5344CB8AC3E}">
        <p14:creationId xmlns:p14="http://schemas.microsoft.com/office/powerpoint/2010/main" val="39548328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7E462-047D-6199-6FEF-EE6860804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E83B2-E96A-014B-DA2B-D6A53C9CD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Elegibles</a:t>
            </a:r>
            <a:r>
              <a:rPr lang="en-US" dirty="0"/>
              <a:t> ESG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CEF8A-8A46-A5C5-6907-788649EE7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44" y="1253330"/>
            <a:ext cx="10515600" cy="5360976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err="1"/>
              <a:t>Alcance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la Calle: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fondos</a:t>
            </a:r>
            <a:r>
              <a:rPr lang="en-US" dirty="0"/>
              <a:t>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cubrir</a:t>
            </a:r>
            <a:r>
              <a:rPr lang="en-US" dirty="0"/>
              <a:t> </a:t>
            </a:r>
            <a:r>
              <a:rPr lang="en-US" dirty="0" err="1"/>
              <a:t>costos</a:t>
            </a:r>
            <a:r>
              <a:rPr lang="en-US" dirty="0"/>
              <a:t> </a:t>
            </a:r>
            <a:r>
              <a:rPr lang="en-US" dirty="0" err="1"/>
              <a:t>relacionados</a:t>
            </a:r>
            <a:r>
              <a:rPr lang="en-US" dirty="0"/>
              <a:t> 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servicios</a:t>
            </a:r>
            <a:r>
              <a:rPr lang="en-US" dirty="0"/>
              <a:t> </a:t>
            </a:r>
            <a:r>
              <a:rPr lang="en-US" dirty="0" err="1"/>
              <a:t>esenciales</a:t>
            </a:r>
            <a:r>
              <a:rPr lang="en-US" dirty="0"/>
              <a:t> para personas sin </a:t>
            </a:r>
            <a:r>
              <a:rPr lang="en-US" dirty="0" err="1"/>
              <a:t>refugio</a:t>
            </a:r>
            <a:r>
              <a:rPr lang="en-US" dirty="0"/>
              <a:t> (</a:t>
            </a:r>
            <a:r>
              <a:rPr lang="en-US" dirty="0" err="1"/>
              <a:t>incluyendo</a:t>
            </a:r>
            <a:r>
              <a:rPr lang="en-US" dirty="0"/>
              <a:t>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 y </a:t>
            </a:r>
            <a:r>
              <a:rPr lang="en-US" dirty="0" err="1"/>
              <a:t>atención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mental de </a:t>
            </a:r>
            <a:r>
              <a:rPr lang="en-US" dirty="0" err="1"/>
              <a:t>emergencia</a:t>
            </a:r>
            <a:r>
              <a:rPr lang="en-US" dirty="0"/>
              <a:t>, </a:t>
            </a:r>
            <a:r>
              <a:rPr lang="en-US" dirty="0" err="1"/>
              <a:t>participación</a:t>
            </a:r>
            <a:r>
              <a:rPr lang="en-US" dirty="0"/>
              <a:t>, </a:t>
            </a:r>
            <a:r>
              <a:rPr lang="en-US" dirty="0" err="1"/>
              <a:t>gestión</a:t>
            </a:r>
            <a:r>
              <a:rPr lang="en-US" dirty="0"/>
              <a:t> de </a:t>
            </a:r>
            <a:r>
              <a:rPr lang="en-US" dirty="0" err="1"/>
              <a:t>casos</a:t>
            </a:r>
            <a:r>
              <a:rPr lang="en-US" dirty="0"/>
              <a:t> y </a:t>
            </a:r>
            <a:r>
              <a:rPr lang="en-US" dirty="0" err="1"/>
              <a:t>servicios</a:t>
            </a:r>
            <a:r>
              <a:rPr lang="en-US" dirty="0"/>
              <a:t> para </a:t>
            </a:r>
            <a:r>
              <a:rPr lang="en-US" dirty="0" err="1"/>
              <a:t>poblaciones</a:t>
            </a:r>
            <a:r>
              <a:rPr lang="en-US" dirty="0"/>
              <a:t> con </a:t>
            </a:r>
            <a:r>
              <a:rPr lang="en-US" dirty="0" err="1"/>
              <a:t>necesidades</a:t>
            </a:r>
            <a:r>
              <a:rPr lang="en-US" dirty="0"/>
              <a:t> </a:t>
            </a:r>
            <a:r>
              <a:rPr lang="en-US" dirty="0" err="1"/>
              <a:t>especiales</a:t>
            </a:r>
            <a:r>
              <a:rPr lang="en-US" dirty="0"/>
              <a:t>).</a:t>
            </a:r>
          </a:p>
          <a:p>
            <a:r>
              <a:rPr lang="en-US" b="1" dirty="0"/>
              <a:t>Refugio de </a:t>
            </a:r>
            <a:r>
              <a:rPr lang="en-US" b="1" dirty="0" err="1"/>
              <a:t>Emergencia</a:t>
            </a:r>
            <a:r>
              <a:rPr lang="en-US" b="1" dirty="0"/>
              <a:t>: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fondos</a:t>
            </a:r>
            <a:r>
              <a:rPr lang="en-US" dirty="0"/>
              <a:t>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utilizarse</a:t>
            </a:r>
            <a:r>
              <a:rPr lang="en-US" dirty="0"/>
              <a:t> para la </a:t>
            </a:r>
            <a:r>
              <a:rPr lang="en-US" dirty="0" err="1"/>
              <a:t>renovación</a:t>
            </a:r>
            <a:r>
              <a:rPr lang="en-US" dirty="0"/>
              <a:t> y la </a:t>
            </a:r>
            <a:r>
              <a:rPr lang="en-US" dirty="0" err="1"/>
              <a:t>operación</a:t>
            </a:r>
            <a:r>
              <a:rPr lang="en-US" dirty="0"/>
              <a:t> de </a:t>
            </a:r>
            <a:r>
              <a:rPr lang="en-US" dirty="0" err="1"/>
              <a:t>refugios</a:t>
            </a:r>
            <a:r>
              <a:rPr lang="en-US" dirty="0"/>
              <a:t> de </a:t>
            </a:r>
            <a:r>
              <a:rPr lang="en-US" dirty="0" err="1"/>
              <a:t>emergencia</a:t>
            </a:r>
            <a:r>
              <a:rPr lang="en-US" dirty="0"/>
              <a:t>, </a:t>
            </a:r>
            <a:r>
              <a:rPr lang="en-US" dirty="0" err="1"/>
              <a:t>asi</a:t>
            </a:r>
            <a:r>
              <a:rPr lang="en-US" dirty="0"/>
              <a:t> Tambien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servicios</a:t>
            </a:r>
            <a:r>
              <a:rPr lang="en-US" dirty="0"/>
              <a:t> para </a:t>
            </a:r>
            <a:r>
              <a:rPr lang="en-US" dirty="0" err="1"/>
              <a:t>los</a:t>
            </a:r>
            <a:r>
              <a:rPr lang="en-US" dirty="0"/>
              <a:t> residents (</a:t>
            </a:r>
            <a:r>
              <a:rPr lang="en-US" dirty="0" err="1"/>
              <a:t>incluyendo</a:t>
            </a:r>
            <a:r>
              <a:rPr lang="en-US" dirty="0"/>
              <a:t> la </a:t>
            </a:r>
            <a:r>
              <a:rPr lang="en-US" dirty="0" err="1"/>
              <a:t>gestión</a:t>
            </a:r>
            <a:r>
              <a:rPr lang="en-US" dirty="0"/>
              <a:t> de </a:t>
            </a:r>
            <a:r>
              <a:rPr lang="en-US" dirty="0" err="1"/>
              <a:t>caso</a:t>
            </a:r>
            <a:r>
              <a:rPr lang="en-US" dirty="0"/>
              <a:t>, </a:t>
            </a:r>
            <a:r>
              <a:rPr lang="en-US" dirty="0" err="1"/>
              <a:t>cuidado</a:t>
            </a:r>
            <a:r>
              <a:rPr lang="en-US" dirty="0"/>
              <a:t> infantile, </a:t>
            </a:r>
            <a:r>
              <a:rPr lang="en-US" dirty="0" err="1"/>
              <a:t>educación</a:t>
            </a:r>
            <a:r>
              <a:rPr lang="en-US" dirty="0"/>
              <a:t>, </a:t>
            </a:r>
            <a:r>
              <a:rPr lang="en-US" dirty="0" err="1"/>
              <a:t>asistencia</a:t>
            </a:r>
            <a:r>
              <a:rPr lang="en-US" dirty="0"/>
              <a:t> para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empleo</a:t>
            </a:r>
            <a:r>
              <a:rPr lang="en-US" dirty="0"/>
              <a:t> y </a:t>
            </a:r>
            <a:r>
              <a:rPr lang="en-US" dirty="0" err="1"/>
              <a:t>capacitación</a:t>
            </a:r>
            <a:r>
              <a:rPr lang="en-US" dirty="0"/>
              <a:t> </a:t>
            </a:r>
            <a:r>
              <a:rPr lang="en-US" dirty="0" err="1"/>
              <a:t>laboral</a:t>
            </a:r>
            <a:r>
              <a:rPr lang="en-US" dirty="0"/>
              <a:t>, </a:t>
            </a:r>
            <a:r>
              <a:rPr lang="en-US" dirty="0" err="1"/>
              <a:t>servicios</a:t>
            </a:r>
            <a:r>
              <a:rPr lang="en-US" dirty="0"/>
              <a:t> </a:t>
            </a:r>
            <a:r>
              <a:rPr lang="en-US" dirty="0" err="1"/>
              <a:t>legales</a:t>
            </a:r>
            <a:r>
              <a:rPr lang="en-US" dirty="0"/>
              <a:t>, </a:t>
            </a:r>
            <a:r>
              <a:rPr lang="en-US" dirty="0" err="1"/>
              <a:t>atención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mental, </a:t>
            </a:r>
            <a:r>
              <a:rPr lang="en-US" dirty="0" err="1"/>
              <a:t>tratamiento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abuso</a:t>
            </a:r>
            <a:r>
              <a:rPr lang="en-US" dirty="0"/>
              <a:t> de </a:t>
            </a:r>
            <a:r>
              <a:rPr lang="en-US" dirty="0" err="1"/>
              <a:t>sustancias</a:t>
            </a:r>
            <a:r>
              <a:rPr lang="en-US" dirty="0"/>
              <a:t>, </a:t>
            </a:r>
            <a:r>
              <a:rPr lang="en-US" dirty="0" err="1"/>
              <a:t>transporte</a:t>
            </a:r>
            <a:r>
              <a:rPr lang="en-US" dirty="0"/>
              <a:t> y </a:t>
            </a:r>
            <a:r>
              <a:rPr lang="en-US" dirty="0" err="1"/>
              <a:t>servicios</a:t>
            </a:r>
            <a:r>
              <a:rPr lang="en-US" dirty="0"/>
              <a:t> para </a:t>
            </a:r>
            <a:r>
              <a:rPr lang="en-US" dirty="0" err="1"/>
              <a:t>poblaciones</a:t>
            </a:r>
            <a:r>
              <a:rPr lang="en-US" dirty="0"/>
              <a:t> con </a:t>
            </a:r>
            <a:r>
              <a:rPr lang="en-US" dirty="0" err="1"/>
              <a:t>necesidades</a:t>
            </a:r>
            <a:r>
              <a:rPr lang="en-US" dirty="0"/>
              <a:t> </a:t>
            </a:r>
            <a:r>
              <a:rPr lang="en-US" dirty="0" err="1"/>
              <a:t>especiales</a:t>
            </a:r>
            <a:endParaRPr lang="en-US" dirty="0"/>
          </a:p>
          <a:p>
            <a:r>
              <a:rPr lang="en-US" b="1" dirty="0" err="1"/>
              <a:t>Prevención</a:t>
            </a:r>
            <a:r>
              <a:rPr lang="en-US" b="1" dirty="0"/>
              <a:t> de la Falta de Vivienda y </a:t>
            </a:r>
            <a:r>
              <a:rPr lang="en-US" b="1" dirty="0" err="1"/>
              <a:t>Realojamiento</a:t>
            </a:r>
            <a:r>
              <a:rPr lang="en-US" b="1" dirty="0"/>
              <a:t> </a:t>
            </a:r>
            <a:r>
              <a:rPr lang="en-US" b="1" dirty="0" err="1"/>
              <a:t>Rápido</a:t>
            </a:r>
            <a:r>
              <a:rPr lang="en-US" b="1" dirty="0"/>
              <a:t>: </a:t>
            </a:r>
            <a:r>
              <a:rPr lang="en-US" dirty="0"/>
              <a:t>ambos </a:t>
            </a:r>
            <a:r>
              <a:rPr lang="en-US" dirty="0" err="1"/>
              <a:t>componentes</a:t>
            </a:r>
            <a:r>
              <a:rPr lang="en-US" dirty="0"/>
              <a:t> </a:t>
            </a:r>
            <a:r>
              <a:rPr lang="en-US" dirty="0" err="1"/>
              <a:t>financian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servicios</a:t>
            </a:r>
            <a:r>
              <a:rPr lang="en-US" dirty="0"/>
              <a:t> de </a:t>
            </a:r>
            <a:r>
              <a:rPr lang="en-US" dirty="0" err="1"/>
              <a:t>reubicación</a:t>
            </a:r>
            <a:r>
              <a:rPr lang="en-US" dirty="0"/>
              <a:t> y </a:t>
            </a:r>
            <a:r>
              <a:rPr lang="en-US" dirty="0" err="1"/>
              <a:t>estabilización</a:t>
            </a:r>
            <a:r>
              <a:rPr lang="en-US" dirty="0"/>
              <a:t> de </a:t>
            </a:r>
            <a:r>
              <a:rPr lang="en-US" dirty="0" err="1"/>
              <a:t>viviendas</a:t>
            </a:r>
            <a:r>
              <a:rPr lang="en-US" dirty="0"/>
              <a:t> (</a:t>
            </a:r>
            <a:r>
              <a:rPr lang="en-US" dirty="0" err="1"/>
              <a:t>incluidas</a:t>
            </a:r>
            <a:r>
              <a:rPr lang="en-US" dirty="0"/>
              <a:t> las </a:t>
            </a:r>
            <a:r>
              <a:rPr lang="en-US" dirty="0" err="1"/>
              <a:t>tarifas</a:t>
            </a:r>
            <a:r>
              <a:rPr lang="en-US" dirty="0"/>
              <a:t> de </a:t>
            </a:r>
            <a:r>
              <a:rPr lang="en-US" dirty="0" err="1"/>
              <a:t>solicitud</a:t>
            </a:r>
            <a:r>
              <a:rPr lang="en-US" dirty="0"/>
              <a:t> de </a:t>
            </a:r>
            <a:r>
              <a:rPr lang="en-US" dirty="0" err="1"/>
              <a:t>alquiler</a:t>
            </a:r>
            <a:r>
              <a:rPr lang="en-US" dirty="0"/>
              <a:t>,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depósitos</a:t>
            </a:r>
            <a:r>
              <a:rPr lang="en-US" dirty="0"/>
              <a:t> de </a:t>
            </a:r>
            <a:r>
              <a:rPr lang="en-US" dirty="0" err="1"/>
              <a:t>seguridad</a:t>
            </a:r>
            <a:r>
              <a:rPr lang="en-US" dirty="0"/>
              <a:t>,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depósitos</a:t>
            </a:r>
            <a:r>
              <a:rPr lang="en-US" dirty="0"/>
              <a:t> o </a:t>
            </a:r>
            <a:r>
              <a:rPr lang="en-US" dirty="0" err="1"/>
              <a:t>pagos</a:t>
            </a:r>
            <a:r>
              <a:rPr lang="en-US" dirty="0"/>
              <a:t> de </a:t>
            </a:r>
            <a:r>
              <a:rPr lang="en-US" dirty="0" err="1"/>
              <a:t>servicios</a:t>
            </a:r>
            <a:r>
              <a:rPr lang="en-US" dirty="0"/>
              <a:t> </a:t>
            </a:r>
            <a:r>
              <a:rPr lang="en-US" dirty="0" err="1"/>
              <a:t>públicos</a:t>
            </a:r>
            <a:r>
              <a:rPr lang="en-US" dirty="0"/>
              <a:t>,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alquiler</a:t>
            </a:r>
            <a:r>
              <a:rPr lang="en-US" dirty="0"/>
              <a:t> del </a:t>
            </a:r>
            <a:r>
              <a:rPr lang="en-US" dirty="0" err="1"/>
              <a:t>mes</a:t>
            </a:r>
            <a:r>
              <a:rPr lang="en-US" dirty="0"/>
              <a:t> </a:t>
            </a:r>
            <a:r>
              <a:rPr lang="en-US" dirty="0" err="1"/>
              <a:t>pasado</a:t>
            </a:r>
            <a:r>
              <a:rPr lang="en-US" dirty="0"/>
              <a:t> y las </a:t>
            </a:r>
            <a:r>
              <a:rPr lang="en-US" dirty="0" err="1"/>
              <a:t>actividades</a:t>
            </a:r>
            <a:r>
              <a:rPr lang="en-US" dirty="0"/>
              <a:t> de </a:t>
            </a:r>
            <a:r>
              <a:rPr lang="en-US" dirty="0" err="1"/>
              <a:t>búsqueda</a:t>
            </a:r>
            <a:r>
              <a:rPr lang="en-US" dirty="0"/>
              <a:t> y </a:t>
            </a:r>
            <a:r>
              <a:rPr lang="en-US" dirty="0" err="1"/>
              <a:t>colocación</a:t>
            </a:r>
            <a:r>
              <a:rPr lang="en-US" dirty="0"/>
              <a:t> de </a:t>
            </a:r>
            <a:r>
              <a:rPr lang="en-US" dirty="0" err="1"/>
              <a:t>vivienda</a:t>
            </a:r>
            <a:r>
              <a:rPr lang="en-US" dirty="0"/>
              <a:t>). Los </a:t>
            </a:r>
            <a:r>
              <a:rPr lang="en-US" dirty="0" err="1"/>
              <a:t>fondos</a:t>
            </a:r>
            <a:r>
              <a:rPr lang="en-US" dirty="0"/>
              <a:t> </a:t>
            </a:r>
            <a:r>
              <a:rPr lang="en-US" dirty="0" err="1"/>
              <a:t>también</a:t>
            </a:r>
            <a:r>
              <a:rPr lang="en-US" dirty="0"/>
              <a:t> se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utilizar</a:t>
            </a:r>
            <a:r>
              <a:rPr lang="en-US" dirty="0"/>
              <a:t> para </a:t>
            </a:r>
            <a:r>
              <a:rPr lang="en-US" dirty="0" err="1"/>
              <a:t>asistencia</a:t>
            </a:r>
            <a:r>
              <a:rPr lang="en-US" dirty="0"/>
              <a:t> de </a:t>
            </a:r>
            <a:r>
              <a:rPr lang="en-US" dirty="0" err="1"/>
              <a:t>alquiler</a:t>
            </a:r>
            <a:r>
              <a:rPr lang="en-US" dirty="0"/>
              <a:t> a </a:t>
            </a:r>
            <a:r>
              <a:rPr lang="en-US" dirty="0" err="1"/>
              <a:t>corto</a:t>
            </a:r>
            <a:r>
              <a:rPr lang="en-US" dirty="0"/>
              <a:t> o </a:t>
            </a:r>
            <a:r>
              <a:rPr lang="en-US" dirty="0" err="1"/>
              <a:t>mediano</a:t>
            </a:r>
            <a:r>
              <a:rPr lang="en-US" dirty="0"/>
              <a:t> </a:t>
            </a:r>
            <a:r>
              <a:rPr lang="en-US" dirty="0" err="1"/>
              <a:t>plazo</a:t>
            </a:r>
            <a:r>
              <a:rPr lang="en-US" dirty="0"/>
              <a:t> para </a:t>
            </a:r>
            <a:r>
              <a:rPr lang="en-US" dirty="0" err="1"/>
              <a:t>aquellos</a:t>
            </a:r>
            <a:r>
              <a:rPr lang="en-US" dirty="0"/>
              <a:t> que </a:t>
            </a:r>
            <a:r>
              <a:rPr lang="en-US" dirty="0" err="1"/>
              <a:t>corren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riesgo</a:t>
            </a:r>
            <a:r>
              <a:rPr lang="en-US" dirty="0"/>
              <a:t> de </a:t>
            </a:r>
            <a:r>
              <a:rPr lang="en-US" dirty="0" err="1"/>
              <a:t>quedarse</a:t>
            </a:r>
            <a:r>
              <a:rPr lang="en-US" dirty="0"/>
              <a:t> sin </a:t>
            </a:r>
            <a:r>
              <a:rPr lang="en-US" dirty="0" err="1"/>
              <a:t>hogar</a:t>
            </a:r>
            <a:r>
              <a:rPr lang="en-US" dirty="0"/>
              <a:t> o </a:t>
            </a:r>
            <a:r>
              <a:rPr lang="en-US" dirty="0" err="1"/>
              <a:t>hacer</a:t>
            </a:r>
            <a:r>
              <a:rPr lang="en-US" dirty="0"/>
              <a:t> la </a:t>
            </a:r>
            <a:r>
              <a:rPr lang="en-US" dirty="0" err="1"/>
              <a:t>transición</a:t>
            </a:r>
            <a:r>
              <a:rPr lang="en-US" dirty="0"/>
              <a:t> a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vivienda</a:t>
            </a:r>
            <a:r>
              <a:rPr lang="en-US" dirty="0"/>
              <a:t> </a:t>
            </a:r>
            <a:r>
              <a:rPr lang="en-US" dirty="0" err="1"/>
              <a:t>estable</a:t>
            </a:r>
            <a:endParaRPr lang="en-US" dirty="0"/>
          </a:p>
          <a:p>
            <a:r>
              <a:rPr lang="en-US" b="1" dirty="0"/>
              <a:t>HMIS: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fondos</a:t>
            </a:r>
            <a:r>
              <a:rPr lang="en-US" dirty="0"/>
              <a:t> se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utilizar</a:t>
            </a:r>
            <a:r>
              <a:rPr lang="en-US" dirty="0"/>
              <a:t> para </a:t>
            </a:r>
            <a:r>
              <a:rPr lang="en-US" dirty="0" err="1"/>
              <a:t>pagar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costos</a:t>
            </a:r>
            <a:r>
              <a:rPr lang="en-US" dirty="0"/>
              <a:t> de </a:t>
            </a:r>
            <a:r>
              <a:rPr lang="en-US" dirty="0" err="1"/>
              <a:t>contribuir</a:t>
            </a:r>
            <a:r>
              <a:rPr lang="en-US" dirty="0"/>
              <a:t> con </a:t>
            </a:r>
            <a:r>
              <a:rPr lang="en-US" dirty="0" err="1"/>
              <a:t>datos</a:t>
            </a:r>
            <a:r>
              <a:rPr lang="en-US" dirty="0"/>
              <a:t> al HMIS </a:t>
            </a:r>
            <a:r>
              <a:rPr lang="en-US" dirty="0" err="1"/>
              <a:t>designado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“Continuum of Care” para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área</a:t>
            </a:r>
            <a:r>
              <a:rPr lang="en-US" dirty="0"/>
              <a:t>. Las </a:t>
            </a:r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elegibles</a:t>
            </a:r>
            <a:r>
              <a:rPr lang="en-US" dirty="0"/>
              <a:t> </a:t>
            </a:r>
            <a:r>
              <a:rPr lang="en-US" dirty="0" err="1"/>
              <a:t>incluyen</a:t>
            </a:r>
            <a:r>
              <a:rPr lang="en-US" dirty="0"/>
              <a:t> (hardware, software o </a:t>
            </a:r>
            <a:r>
              <a:rPr lang="en-US" dirty="0" err="1"/>
              <a:t>equipo</a:t>
            </a:r>
            <a:r>
              <a:rPr lang="en-US" dirty="0"/>
              <a:t> </a:t>
            </a:r>
            <a:r>
              <a:rPr lang="en-US" dirty="0" err="1"/>
              <a:t>informático</a:t>
            </a:r>
            <a:r>
              <a:rPr lang="en-US" dirty="0"/>
              <a:t>, </a:t>
            </a:r>
            <a:r>
              <a:rPr lang="en-US" dirty="0" err="1"/>
              <a:t>soporte</a:t>
            </a:r>
            <a:r>
              <a:rPr lang="en-US" dirty="0"/>
              <a:t> </a:t>
            </a:r>
            <a:r>
              <a:rPr lang="en-US" dirty="0" err="1"/>
              <a:t>técnico</a:t>
            </a:r>
            <a:r>
              <a:rPr lang="en-US" dirty="0"/>
              <a:t>, </a:t>
            </a:r>
            <a:r>
              <a:rPr lang="en-US" dirty="0" err="1"/>
              <a:t>espacio</a:t>
            </a:r>
            <a:r>
              <a:rPr lang="en-US" dirty="0"/>
              <a:t> de </a:t>
            </a:r>
            <a:r>
              <a:rPr lang="en-US" dirty="0" err="1"/>
              <a:t>oficina</a:t>
            </a:r>
            <a:r>
              <a:rPr lang="en-US" dirty="0"/>
              <a:t>, </a:t>
            </a:r>
            <a:r>
              <a:rPr lang="en-US" dirty="0" err="1"/>
              <a:t>salarios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operadores</a:t>
            </a:r>
            <a:r>
              <a:rPr lang="en-US" dirty="0"/>
              <a:t>, </a:t>
            </a:r>
            <a:r>
              <a:rPr lang="en-US" dirty="0" err="1"/>
              <a:t>costos</a:t>
            </a:r>
            <a:r>
              <a:rPr lang="en-US" dirty="0"/>
              <a:t> de </a:t>
            </a:r>
            <a:r>
              <a:rPr lang="en-US" dirty="0" err="1"/>
              <a:t>capacitación</a:t>
            </a:r>
            <a:r>
              <a:rPr lang="en-US" dirty="0"/>
              <a:t> del personal y </a:t>
            </a:r>
            <a:r>
              <a:rPr lang="en-US" dirty="0" err="1"/>
              <a:t>tarifas</a:t>
            </a:r>
            <a:r>
              <a:rPr lang="en-US" dirty="0"/>
              <a:t> de </a:t>
            </a:r>
            <a:r>
              <a:rPr lang="en-US" dirty="0" err="1"/>
              <a:t>participación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323185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2F31A-3F5D-4D1F-C833-3704DE0CF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06683-88F2-DD0F-00FA-EB732066E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Sección</a:t>
            </a:r>
            <a:r>
              <a:rPr lang="en-US" b="1" dirty="0"/>
              <a:t> 3 y </a:t>
            </a:r>
            <a:r>
              <a:rPr lang="en-US" b="1" dirty="0" err="1"/>
              <a:t>Otros</a:t>
            </a:r>
            <a:r>
              <a:rPr lang="en-US" b="1" dirty="0"/>
              <a:t> </a:t>
            </a:r>
            <a:r>
              <a:rPr lang="en-US" b="1" dirty="0" err="1"/>
              <a:t>Requisitos</a:t>
            </a:r>
            <a:r>
              <a:rPr lang="en-US" b="1" dirty="0"/>
              <a:t> Federales</a:t>
            </a:r>
          </a:p>
        </p:txBody>
      </p:sp>
    </p:spTree>
    <p:extLst>
      <p:ext uri="{BB962C8B-B14F-4D97-AF65-F5344CB8AC3E}">
        <p14:creationId xmlns:p14="http://schemas.microsoft.com/office/powerpoint/2010/main" val="33413029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76579-7BC8-4A51-730A-D3E6408D6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87341-D8A0-3111-63D7-F210F60A9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Sección</a:t>
            </a:r>
            <a:r>
              <a:rPr lang="en-US" dirty="0"/>
              <a:t> 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6F388-CB15-FC84-E969-5D5FF36C9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0" i="0" u="none" strike="noStrike" dirty="0">
                <a:effectLst/>
                <a:latin typeface="Segoe UI Web (West European)"/>
              </a:rPr>
              <a:t>La </a:t>
            </a:r>
            <a:r>
              <a:rPr lang="en-US" b="0" i="0" u="none" strike="noStrike" dirty="0" err="1">
                <a:effectLst/>
                <a:latin typeface="Segoe UI Web (West European)"/>
              </a:rPr>
              <a:t>sección</a:t>
            </a:r>
            <a:r>
              <a:rPr lang="en-US" b="0" i="0" u="none" strike="noStrike" dirty="0">
                <a:effectLst/>
                <a:latin typeface="Segoe UI Web (West European)"/>
              </a:rPr>
              <a:t> 3 de la Ley de Vivienda y Desarrollo </a:t>
            </a:r>
            <a:r>
              <a:rPr lang="en-US" b="0" i="0" u="none" strike="noStrike" dirty="0" err="1">
                <a:effectLst/>
                <a:latin typeface="Segoe UI Web (West European)"/>
              </a:rPr>
              <a:t>Urbano</a:t>
            </a:r>
            <a:r>
              <a:rPr lang="en-US" b="0" i="0" u="none" strike="noStrike" dirty="0">
                <a:effectLst/>
                <a:latin typeface="Segoe UI Web (West European)"/>
              </a:rPr>
              <a:t> de 1968 </a:t>
            </a:r>
            <a:r>
              <a:rPr lang="en-US" b="0" i="0" u="none" strike="noStrike" dirty="0" err="1">
                <a:effectLst/>
                <a:latin typeface="Segoe UI Web (West European)"/>
              </a:rPr>
              <a:t>requiere</a:t>
            </a:r>
            <a:r>
              <a:rPr lang="en-US" b="0" i="0" u="none" strike="noStrike" dirty="0">
                <a:effectLst/>
                <a:latin typeface="Segoe UI Web (West European)"/>
              </a:rPr>
              <a:t> que </a:t>
            </a:r>
            <a:r>
              <a:rPr lang="en-US" b="0" i="0" u="none" strike="noStrike" dirty="0" err="1">
                <a:effectLst/>
                <a:latin typeface="Segoe UI Web (West European)"/>
              </a:rPr>
              <a:t>cuando</a:t>
            </a:r>
            <a:r>
              <a:rPr lang="en-US" b="0" i="0" u="none" strike="noStrike" dirty="0">
                <a:effectLst/>
                <a:latin typeface="Segoe UI Web (West European)"/>
              </a:rPr>
              <a:t> la </a:t>
            </a:r>
            <a:r>
              <a:rPr lang="en-US" b="0" i="0" u="none" strike="noStrike" dirty="0" err="1">
                <a:effectLst/>
                <a:latin typeface="Segoe UI Web (West European)"/>
              </a:rPr>
              <a:t>asistencia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financiera</a:t>
            </a:r>
            <a:r>
              <a:rPr lang="en-US" b="0" i="0" u="none" strike="noStrike" dirty="0">
                <a:effectLst/>
                <a:latin typeface="Segoe UI Web (West European)"/>
              </a:rPr>
              <a:t> de HUD a </a:t>
            </a:r>
            <a:r>
              <a:rPr lang="en-US" b="0" i="0" u="none" strike="noStrike" dirty="0" err="1">
                <a:effectLst/>
                <a:latin typeface="Segoe UI Web (West European)"/>
              </a:rPr>
              <a:t>los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programas</a:t>
            </a:r>
            <a:r>
              <a:rPr lang="en-US" b="0" i="0" u="none" strike="noStrike" dirty="0">
                <a:effectLst/>
                <a:latin typeface="Segoe UI Web (West European)"/>
              </a:rPr>
              <a:t> de </a:t>
            </a:r>
            <a:r>
              <a:rPr lang="en-US" b="0" i="0" u="none" strike="noStrike" dirty="0" err="1">
                <a:effectLst/>
                <a:latin typeface="Segoe UI Web (West European)"/>
              </a:rPr>
              <a:t>vivienda</a:t>
            </a:r>
            <a:r>
              <a:rPr lang="en-US" b="0" i="0" u="none" strike="noStrike" dirty="0">
                <a:effectLst/>
                <a:latin typeface="Segoe UI Web (West European)"/>
              </a:rPr>
              <a:t> y </a:t>
            </a:r>
            <a:r>
              <a:rPr lang="en-US" b="0" i="0" u="none" strike="noStrike" dirty="0" err="1">
                <a:effectLst/>
                <a:latin typeface="Segoe UI Web (West European)"/>
              </a:rPr>
              <a:t>desarrollo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comunitario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resulte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en</a:t>
            </a:r>
            <a:r>
              <a:rPr lang="en-US" b="0" i="0" u="none" strike="noStrike" dirty="0">
                <a:effectLst/>
                <a:latin typeface="Segoe UI Web (West European)"/>
              </a:rPr>
              <a:t> la </a:t>
            </a:r>
            <a:r>
              <a:rPr lang="en-US" b="0" i="0" u="none" strike="noStrike" dirty="0" err="1">
                <a:effectLst/>
                <a:latin typeface="Segoe UI Web (West European)"/>
              </a:rPr>
              <a:t>generación</a:t>
            </a:r>
            <a:r>
              <a:rPr lang="en-US" b="0" i="0" u="none" strike="noStrike" dirty="0">
                <a:effectLst/>
                <a:latin typeface="Segoe UI Web (West European)"/>
              </a:rPr>
              <a:t> de </a:t>
            </a:r>
            <a:r>
              <a:rPr lang="en-US" b="0" i="0" u="none" strike="noStrike" dirty="0" err="1">
                <a:effectLst/>
                <a:latin typeface="Segoe UI Web (West European)"/>
              </a:rPr>
              <a:t>oportunidades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económicas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en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una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comunidad</a:t>
            </a:r>
            <a:r>
              <a:rPr lang="en-US" b="0" i="0" u="none" strike="noStrike" dirty="0">
                <a:effectLst/>
                <a:latin typeface="Segoe UI Web (West European)"/>
              </a:rPr>
              <a:t>, </a:t>
            </a:r>
            <a:r>
              <a:rPr lang="en-US" b="0" i="0" u="none" strike="noStrike" dirty="0" err="1">
                <a:effectLst/>
                <a:latin typeface="Segoe UI Web (West European)"/>
              </a:rPr>
              <a:t>dichas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oportunidades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deben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dirigirse</a:t>
            </a:r>
            <a:r>
              <a:rPr lang="en-US" b="0" i="0" u="none" strike="noStrike" dirty="0">
                <a:effectLst/>
                <a:latin typeface="Segoe UI Web (West European)"/>
              </a:rPr>
              <a:t> a personas de </a:t>
            </a:r>
            <a:r>
              <a:rPr lang="en-US" b="0" i="0" u="none" strike="noStrike" dirty="0" err="1">
                <a:effectLst/>
                <a:latin typeface="Segoe UI Web (West European)"/>
              </a:rPr>
              <a:t>bajos</a:t>
            </a:r>
            <a:r>
              <a:rPr lang="en-US" b="0" i="0" u="none" strike="noStrike" dirty="0">
                <a:effectLst/>
                <a:latin typeface="Segoe UI Web (West European)"/>
              </a:rPr>
              <a:t> y </a:t>
            </a:r>
            <a:r>
              <a:rPr lang="en-US" b="0" i="0" u="none" strike="noStrike" dirty="0" err="1">
                <a:effectLst/>
                <a:latin typeface="Segoe UI Web (West European)"/>
              </a:rPr>
              <a:t>muy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bajos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ingresos</a:t>
            </a:r>
            <a:r>
              <a:rPr lang="en-US" dirty="0">
                <a:latin typeface="Segoe UI Web (West European)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b="0" i="0" u="none" strike="noStrike" dirty="0">
                <a:effectLst/>
                <a:latin typeface="Segoe UI Web (West European)"/>
              </a:rPr>
              <a:t>El </a:t>
            </a:r>
            <a:r>
              <a:rPr lang="en-US" b="0" i="0" u="none" strike="noStrike" dirty="0" err="1">
                <a:effectLst/>
                <a:latin typeface="Segoe UI Web (West European)"/>
              </a:rPr>
              <a:t>Subreceptor</a:t>
            </a:r>
            <a:r>
              <a:rPr lang="en-US" b="0" i="0" u="none" strike="noStrike" dirty="0">
                <a:effectLst/>
                <a:latin typeface="Segoe UI Web (West European)"/>
              </a:rPr>
              <a:t> o </a:t>
            </a:r>
            <a:r>
              <a:rPr lang="en-US" b="0" i="0" u="none" strike="noStrike" dirty="0" err="1">
                <a:effectLst/>
                <a:latin typeface="Segoe UI Web (West European)"/>
              </a:rPr>
              <a:t>Contratista</a:t>
            </a:r>
            <a:r>
              <a:rPr lang="en-US" b="0" i="0" u="none" strike="noStrike" dirty="0">
                <a:effectLst/>
                <a:latin typeface="Segoe UI Web (West European)"/>
              </a:rPr>
              <a:t> se </a:t>
            </a:r>
            <a:r>
              <a:rPr lang="en-US" b="0" i="0" u="none" strike="noStrike" dirty="0" err="1">
                <a:effectLst/>
                <a:latin typeface="Segoe UI Web (West European)"/>
              </a:rPr>
              <a:t>asegurará</a:t>
            </a:r>
            <a:r>
              <a:rPr lang="en-US" b="0" i="0" u="none" strike="noStrike" dirty="0">
                <a:effectLst/>
                <a:latin typeface="Segoe UI Web (West European)"/>
              </a:rPr>
              <a:t> de que las </a:t>
            </a:r>
            <a:r>
              <a:rPr lang="en-US" b="0" i="0" u="none" strike="noStrike" dirty="0" err="1">
                <a:effectLst/>
                <a:latin typeface="Segoe UI Web (West European)"/>
              </a:rPr>
              <a:t>nuevas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oportunidades</a:t>
            </a:r>
            <a:r>
              <a:rPr lang="en-US" b="0" i="0" u="none" strike="noStrike" dirty="0">
                <a:effectLst/>
                <a:latin typeface="Segoe UI Web (West European)"/>
              </a:rPr>
              <a:t> de </a:t>
            </a:r>
            <a:r>
              <a:rPr lang="en-US" b="0" i="0" u="none" strike="noStrike" dirty="0" err="1">
                <a:effectLst/>
                <a:latin typeface="Segoe UI Web (West European)"/>
              </a:rPr>
              <a:t>trabajo</a:t>
            </a:r>
            <a:r>
              <a:rPr lang="en-US" b="0" i="0" u="none" strike="noStrike" dirty="0">
                <a:effectLst/>
                <a:latin typeface="Segoe UI Web (West European)"/>
              </a:rPr>
              <a:t> para la </a:t>
            </a:r>
            <a:r>
              <a:rPr lang="en-US" b="0" i="0" u="none" strike="noStrike" dirty="0" err="1">
                <a:effectLst/>
                <a:latin typeface="Segoe UI Web (West European)"/>
              </a:rPr>
              <a:t>capacitación</a:t>
            </a:r>
            <a:r>
              <a:rPr lang="en-US" b="0" i="0" u="none" strike="noStrike" dirty="0">
                <a:effectLst/>
                <a:latin typeface="Segoe UI Web (West European)"/>
              </a:rPr>
              <a:t> y </a:t>
            </a:r>
            <a:r>
              <a:rPr lang="en-US" b="0" i="0" u="none" strike="noStrike" dirty="0" err="1">
                <a:effectLst/>
                <a:latin typeface="Segoe UI Web (West European)"/>
              </a:rPr>
              <a:t>el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empleo</a:t>
            </a:r>
            <a:r>
              <a:rPr lang="en-US" b="0" i="0" u="none" strike="noStrike" dirty="0">
                <a:effectLst/>
                <a:latin typeface="Segoe UI Web (West European)"/>
              </a:rPr>
              <a:t> que </a:t>
            </a:r>
            <a:r>
              <a:rPr lang="en-US" b="0" i="0" u="none" strike="noStrike" dirty="0" err="1">
                <a:effectLst/>
                <a:latin typeface="Segoe UI Web (West European)"/>
              </a:rPr>
              <a:t>surjan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en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relación</a:t>
            </a:r>
            <a:r>
              <a:rPr lang="en-US" b="0" i="0" u="none" strike="noStrike" dirty="0">
                <a:effectLst/>
                <a:latin typeface="Segoe UI Web (West European)"/>
              </a:rPr>
              <a:t> con </a:t>
            </a:r>
            <a:r>
              <a:rPr lang="en-US" b="0" i="0" u="none" strike="noStrike" dirty="0" err="1">
                <a:effectLst/>
                <a:latin typeface="Segoe UI Web (West European)"/>
              </a:rPr>
              <a:t>los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proyectos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financiados</a:t>
            </a:r>
            <a:r>
              <a:rPr lang="en-US" b="0" i="0" u="none" strike="noStrike" dirty="0">
                <a:effectLst/>
                <a:latin typeface="Segoe UI Web (West European)"/>
              </a:rPr>
              <a:t> se </a:t>
            </a:r>
            <a:r>
              <a:rPr lang="en-US" b="0" i="0" u="none" strike="noStrike" dirty="0" err="1">
                <a:effectLst/>
                <a:latin typeface="Segoe UI Web (West European)"/>
              </a:rPr>
              <a:t>brinden</a:t>
            </a:r>
            <a:r>
              <a:rPr lang="en-US" b="0" i="0" u="none" strike="noStrike" dirty="0">
                <a:effectLst/>
                <a:latin typeface="Segoe UI Web (West European)"/>
              </a:rPr>
              <a:t> a las personas de </a:t>
            </a:r>
            <a:r>
              <a:rPr lang="en-US" b="0" i="0" u="none" strike="noStrike" dirty="0" err="1">
                <a:effectLst/>
                <a:latin typeface="Segoe UI Web (West European)"/>
              </a:rPr>
              <a:t>ingresos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bajos</a:t>
            </a:r>
            <a:r>
              <a:rPr lang="en-US" b="0" i="0" u="none" strike="noStrike" dirty="0">
                <a:effectLst/>
                <a:latin typeface="Segoe UI Web (West European)"/>
              </a:rPr>
              <a:t> y </a:t>
            </a:r>
            <a:r>
              <a:rPr lang="en-US" b="0" i="0" u="none" strike="noStrike" dirty="0" err="1">
                <a:effectLst/>
                <a:latin typeface="Segoe UI Web (West European)"/>
              </a:rPr>
              <a:t>moderados</a:t>
            </a:r>
            <a:r>
              <a:rPr lang="en-US" b="0" i="0" u="none" strike="noStrike" dirty="0">
                <a:effectLst/>
                <a:latin typeface="Segoe UI Web (West European)"/>
              </a:rPr>
              <a:t> que </a:t>
            </a:r>
            <a:r>
              <a:rPr lang="en-US" b="0" i="0" u="none" strike="noStrike" dirty="0" err="1">
                <a:effectLst/>
                <a:latin typeface="Segoe UI Web (West European)"/>
              </a:rPr>
              <a:t>residan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dentro</a:t>
            </a:r>
            <a:r>
              <a:rPr lang="en-US" b="0" i="0" u="none" strike="noStrike" dirty="0">
                <a:effectLst/>
                <a:latin typeface="Segoe UI Web (West European)"/>
              </a:rPr>
              <a:t> del </a:t>
            </a:r>
            <a:r>
              <a:rPr lang="en-US" b="0" i="0" u="none" strike="noStrike" dirty="0" err="1">
                <a:effectLst/>
                <a:latin typeface="Segoe UI Web (West European)"/>
              </a:rPr>
              <a:t>Consorcio</a:t>
            </a:r>
            <a:r>
              <a:rPr lang="en-US" b="0" i="0" u="none" strike="noStrike" dirty="0">
                <a:effectLst/>
                <a:latin typeface="Segoe UI Web (West European)"/>
              </a:rPr>
              <a:t> del </a:t>
            </a:r>
            <a:r>
              <a:rPr lang="en-US" b="0" i="0" u="none" strike="noStrike" dirty="0" err="1">
                <a:effectLst/>
                <a:latin typeface="Segoe UI Web (West European)"/>
              </a:rPr>
              <a:t>Condado</a:t>
            </a:r>
            <a:r>
              <a:rPr lang="en-US" b="0" i="0" u="none" strike="noStrike" dirty="0">
                <a:effectLst/>
                <a:latin typeface="Segoe UI Web (West European)"/>
              </a:rPr>
              <a:t> de Nassau.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0042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62F67-9802-3082-FD26-9079DB13F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A6F55-7A2E-C8FC-FD82-45A3747B4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Requisitos</a:t>
            </a:r>
            <a:r>
              <a:rPr lang="en-US" dirty="0"/>
              <a:t> Federales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B7713-D6F2-9DC7-FE8C-98A193CF4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u="none" strike="noStrike" dirty="0">
                <a:effectLst/>
                <a:latin typeface="Segoe UI Web (West European)"/>
              </a:rPr>
              <a:t>Ley de Política Ambiental Nacional (NEPA)</a:t>
            </a:r>
          </a:p>
          <a:p>
            <a:r>
              <a:rPr lang="en-US" b="0" i="0" u="none" strike="noStrike" dirty="0" err="1">
                <a:effectLst/>
                <a:latin typeface="Segoe UI Web (West European)"/>
              </a:rPr>
              <a:t>Tasas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salariales</a:t>
            </a:r>
            <a:r>
              <a:rPr lang="en-US" b="0" i="0" u="none" strike="noStrike" dirty="0">
                <a:effectLst/>
                <a:latin typeface="Segoe UI Web (West European)"/>
              </a:rPr>
              <a:t> de Davis-Bacon</a:t>
            </a:r>
          </a:p>
          <a:p>
            <a:r>
              <a:rPr lang="en-US" b="0" i="0" u="none" strike="noStrike" dirty="0">
                <a:effectLst/>
                <a:latin typeface="Segoe UI Web (West European)"/>
              </a:rPr>
              <a:t>Ley </a:t>
            </a:r>
            <a:r>
              <a:rPr lang="en-US" b="0" i="0" u="none" strike="noStrike" dirty="0" err="1">
                <a:effectLst/>
                <a:latin typeface="Segoe UI Web (West European)"/>
              </a:rPr>
              <a:t>Uniforme</a:t>
            </a:r>
            <a:r>
              <a:rPr lang="en-US" b="0" i="0" u="none" strike="noStrike" dirty="0">
                <a:effectLst/>
                <a:latin typeface="Segoe UI Web (West European)"/>
              </a:rPr>
              <a:t> de </a:t>
            </a:r>
            <a:r>
              <a:rPr lang="en-US" b="0" i="0" u="none" strike="noStrike" dirty="0" err="1">
                <a:effectLst/>
                <a:latin typeface="Segoe UI Web (West European)"/>
              </a:rPr>
              <a:t>Asistencia</a:t>
            </a:r>
            <a:r>
              <a:rPr lang="en-US" b="0" i="0" u="none" strike="noStrike" dirty="0">
                <a:effectLst/>
                <a:latin typeface="Segoe UI Web (West European)"/>
              </a:rPr>
              <a:t> para la </a:t>
            </a:r>
            <a:r>
              <a:rPr lang="en-US" b="0" i="0" u="none" strike="noStrike" dirty="0" err="1">
                <a:effectLst/>
                <a:latin typeface="Segoe UI Web (West European)"/>
              </a:rPr>
              <a:t>Reubicación</a:t>
            </a:r>
            <a:r>
              <a:rPr lang="en-US" b="0" i="0" u="none" strike="noStrike" dirty="0">
                <a:effectLst/>
                <a:latin typeface="Segoe UI Web (West European)"/>
              </a:rPr>
              <a:t> y </a:t>
            </a:r>
            <a:r>
              <a:rPr lang="en-US" b="0" i="0" u="none" strike="noStrike" dirty="0" err="1">
                <a:effectLst/>
                <a:latin typeface="Segoe UI Web (West European)"/>
              </a:rPr>
              <a:t>Políticas</a:t>
            </a:r>
            <a:r>
              <a:rPr lang="en-US" b="0" i="0" u="none" strike="noStrike" dirty="0">
                <a:effectLst/>
                <a:latin typeface="Segoe UI Web (West European)"/>
              </a:rPr>
              <a:t> de </a:t>
            </a:r>
            <a:r>
              <a:rPr lang="en-US" b="0" i="0" u="none" strike="noStrike" dirty="0" err="1">
                <a:effectLst/>
                <a:latin typeface="Segoe UI Web (West European)"/>
              </a:rPr>
              <a:t>Adquisición</a:t>
            </a:r>
            <a:r>
              <a:rPr lang="en-US" b="0" i="0" u="none" strike="noStrike" dirty="0">
                <a:effectLst/>
                <a:latin typeface="Segoe UI Web (West European)"/>
              </a:rPr>
              <a:t> de </a:t>
            </a:r>
            <a:r>
              <a:rPr lang="en-US" b="0" i="0" u="none" strike="noStrike" dirty="0" err="1">
                <a:effectLst/>
                <a:latin typeface="Segoe UI Web (West European)"/>
              </a:rPr>
              <a:t>Bienes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Raíces</a:t>
            </a:r>
            <a:endParaRPr lang="en-US" dirty="0">
              <a:latin typeface="Segoe UI Web (West European)"/>
            </a:endParaRPr>
          </a:p>
          <a:p>
            <a:r>
              <a:rPr lang="en-US" b="0" i="0" u="none" strike="noStrike" dirty="0" err="1">
                <a:effectLst/>
                <a:latin typeface="Segoe UI Web (West European)"/>
              </a:rPr>
              <a:t>Regulaciones</a:t>
            </a:r>
            <a:r>
              <a:rPr lang="en-US" b="0" i="0" u="none" strike="noStrike" dirty="0">
                <a:effectLst/>
                <a:latin typeface="Segoe UI Web (West European)"/>
              </a:rPr>
              <a:t> de pintura a base de </a:t>
            </a:r>
            <a:r>
              <a:rPr lang="en-US" b="0" i="0" u="none" strike="noStrike" dirty="0" err="1">
                <a:effectLst/>
                <a:latin typeface="Segoe UI Web (West European)"/>
              </a:rPr>
              <a:t>plomo</a:t>
            </a:r>
            <a:r>
              <a:rPr lang="en-US" b="0" i="0" u="none" strike="noStrike" dirty="0">
                <a:effectLst/>
                <a:latin typeface="Segoe UI Web (West European)"/>
              </a:rPr>
              <a:t> de HUD</a:t>
            </a:r>
          </a:p>
          <a:p>
            <a:r>
              <a:rPr lang="en-US" b="0" i="0" u="none" strike="noStrike" dirty="0">
                <a:effectLst/>
                <a:latin typeface="Segoe UI Web (West European)"/>
              </a:rPr>
              <a:t>Build America Buy America (</a:t>
            </a:r>
            <a:r>
              <a:rPr lang="en-US" b="0" i="0" u="none" strike="noStrike" dirty="0" err="1">
                <a:effectLst/>
                <a:latin typeface="Segoe UI Web (West European)"/>
              </a:rPr>
              <a:t>Preferencias</a:t>
            </a:r>
            <a:r>
              <a:rPr lang="en-US" b="0" i="0" u="none" strike="noStrike" dirty="0">
                <a:effectLst/>
                <a:latin typeface="Segoe UI Web (West European)"/>
              </a:rPr>
              <a:t> de Buy America para </a:t>
            </a:r>
            <a:r>
              <a:rPr lang="en-US" b="0" i="0" u="none" strike="noStrike" dirty="0" err="1">
                <a:effectLst/>
                <a:latin typeface="Segoe UI Web (West European)"/>
              </a:rPr>
              <a:t>proyectos</a:t>
            </a:r>
            <a:r>
              <a:rPr lang="en-US" b="0" i="0" u="none" strike="noStrike" dirty="0">
                <a:effectLst/>
                <a:latin typeface="Segoe UI Web (West European)"/>
              </a:rPr>
              <a:t> de </a:t>
            </a:r>
            <a:r>
              <a:rPr lang="en-US" b="0" i="0" u="none" strike="noStrike" dirty="0" err="1">
                <a:effectLst/>
                <a:latin typeface="Segoe UI Web (West European)"/>
              </a:rPr>
              <a:t>infraestructura</a:t>
            </a:r>
            <a:r>
              <a:rPr lang="en-US" b="0" i="0" u="none" strike="noStrike" dirty="0">
                <a:effectLst/>
                <a:latin typeface="Segoe UI Web (West European)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5341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BF4E1-B7C8-DC2F-FADA-E3132A60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Proceso</a:t>
            </a:r>
            <a:r>
              <a:rPr lang="en-US" dirty="0"/>
              <a:t> de </a:t>
            </a:r>
            <a:r>
              <a:rPr lang="en-US" dirty="0" err="1"/>
              <a:t>Solicitud</a:t>
            </a:r>
            <a:r>
              <a:rPr lang="en-US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5529869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EE189-0F0D-7743-B479-B08DCBECA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Fondos</a:t>
            </a:r>
            <a:r>
              <a:rPr lang="en-US" dirty="0"/>
              <a:t> </a:t>
            </a:r>
            <a:r>
              <a:rPr lang="en-US" dirty="0" err="1"/>
              <a:t>Anticipados</a:t>
            </a:r>
            <a:r>
              <a:rPr lang="en-US" dirty="0"/>
              <a:t> </a:t>
            </a:r>
            <a:r>
              <a:rPr lang="en-US" dirty="0" err="1"/>
              <a:t>Disponibles</a:t>
            </a:r>
            <a:r>
              <a:rPr lang="en-US" dirty="0"/>
              <a:t> para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0D76D-E7C6-A80B-25CF-C6D0473F2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Programa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CDBG </a:t>
            </a:r>
            <a:r>
              <a:rPr lang="en-US" dirty="0"/>
              <a:t>-$13,407,000 </a:t>
            </a:r>
          </a:p>
          <a:p>
            <a:pPr lvl="1"/>
            <a:r>
              <a:rPr lang="en-US" b="0" i="0" u="none" strike="noStrike" dirty="0">
                <a:effectLst/>
                <a:latin typeface="Segoe UI Web (West European)"/>
              </a:rPr>
              <a:t>Se </a:t>
            </a:r>
            <a:r>
              <a:rPr lang="en-US" b="0" i="0" u="none" strike="noStrike" dirty="0" err="1">
                <a:effectLst/>
                <a:latin typeface="Segoe UI Web (West European)"/>
              </a:rPr>
              <a:t>desconoce</a:t>
            </a:r>
            <a:r>
              <a:rPr lang="en-US" b="0" i="0" u="none" strike="noStrike" dirty="0">
                <a:effectLst/>
                <a:latin typeface="Segoe UI Web (West European)"/>
              </a:rPr>
              <a:t> la </a:t>
            </a:r>
            <a:r>
              <a:rPr lang="en-US" b="0" i="0" u="none" strike="noStrike" dirty="0" err="1">
                <a:effectLst/>
                <a:latin typeface="Segoe UI Web (West European)"/>
              </a:rPr>
              <a:t>cantidad</a:t>
            </a:r>
            <a:r>
              <a:rPr lang="en-US" b="0" i="0" u="none" strike="noStrike" dirty="0">
                <a:effectLst/>
                <a:latin typeface="Segoe UI Web (West European)"/>
              </a:rPr>
              <a:t> real </a:t>
            </a:r>
            <a:r>
              <a:rPr lang="en-US" b="0" i="0" u="none" strike="noStrike" dirty="0" err="1">
                <a:effectLst/>
                <a:latin typeface="Segoe UI Web (West European)"/>
              </a:rPr>
              <a:t>en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este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momento</a:t>
            </a:r>
            <a:endParaRPr lang="en-US" b="0" i="0" u="none" strike="noStrike" dirty="0">
              <a:effectLst/>
              <a:latin typeface="Segoe UI Web (West European)"/>
            </a:endParaRPr>
          </a:p>
          <a:p>
            <a:pPr lvl="1"/>
            <a:r>
              <a:rPr lang="en-US" b="0" i="0" u="none" strike="noStrike" dirty="0" err="1">
                <a:effectLst/>
                <a:latin typeface="Segoe UI Web (West European)"/>
              </a:rPr>
              <a:t>Anticipe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una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reducción</a:t>
            </a:r>
            <a:r>
              <a:rPr lang="en-US" b="0" i="0" u="none" strike="noStrike" dirty="0">
                <a:effectLst/>
                <a:latin typeface="Segoe UI Web (West European)"/>
              </a:rPr>
              <a:t> del 7.5% con </a:t>
            </a:r>
            <a:r>
              <a:rPr lang="en-US" b="0" i="0" u="none" strike="noStrike" dirty="0" err="1">
                <a:effectLst/>
                <a:latin typeface="Segoe UI Web (West European)"/>
              </a:rPr>
              <a:t>respecto</a:t>
            </a:r>
            <a:r>
              <a:rPr lang="en-US" b="0" i="0" u="none" strike="noStrike" dirty="0">
                <a:effectLst/>
                <a:latin typeface="Segoe UI Web (West European)"/>
              </a:rPr>
              <a:t> al </a:t>
            </a:r>
            <a:r>
              <a:rPr lang="en-US" b="0" i="0" u="none" strike="noStrike" dirty="0" err="1">
                <a:effectLst/>
                <a:latin typeface="Segoe UI Web (West European)"/>
              </a:rPr>
              <a:t>año</a:t>
            </a:r>
            <a:r>
              <a:rPr lang="en-US" b="0" i="0" u="none" strike="noStrike" dirty="0">
                <a:effectLst/>
                <a:latin typeface="Segoe UI Web (West European)"/>
              </a:rPr>
              <a:t> fiscal 2020</a:t>
            </a:r>
          </a:p>
          <a:p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Programa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HOME </a:t>
            </a:r>
            <a:r>
              <a:rPr lang="en-US" dirty="0"/>
              <a:t>- $2,093,000</a:t>
            </a:r>
          </a:p>
          <a:p>
            <a:pPr lvl="1"/>
            <a:r>
              <a:rPr lang="en-US" b="0" i="0" u="none" strike="noStrike" dirty="0">
                <a:effectLst/>
                <a:latin typeface="Segoe UI Web (West European)"/>
              </a:rPr>
              <a:t>Se </a:t>
            </a:r>
            <a:r>
              <a:rPr lang="en-US" b="0" i="0" u="none" strike="noStrike" dirty="0" err="1">
                <a:effectLst/>
                <a:latin typeface="Segoe UI Web (West European)"/>
              </a:rPr>
              <a:t>desconoce</a:t>
            </a:r>
            <a:r>
              <a:rPr lang="en-US" b="0" i="0" u="none" strike="noStrike" dirty="0">
                <a:effectLst/>
                <a:latin typeface="Segoe UI Web (West European)"/>
              </a:rPr>
              <a:t> la </a:t>
            </a:r>
            <a:r>
              <a:rPr lang="en-US" b="0" i="0" u="none" strike="noStrike" dirty="0" err="1">
                <a:effectLst/>
                <a:latin typeface="Segoe UI Web (West European)"/>
              </a:rPr>
              <a:t>cantidad</a:t>
            </a:r>
            <a:r>
              <a:rPr lang="en-US" b="0" i="0" u="none" strike="noStrike" dirty="0">
                <a:effectLst/>
                <a:latin typeface="Segoe UI Web (West European)"/>
              </a:rPr>
              <a:t> real </a:t>
            </a:r>
            <a:r>
              <a:rPr lang="en-US" b="0" i="0" u="none" strike="noStrike" dirty="0" err="1">
                <a:effectLst/>
                <a:latin typeface="Segoe UI Web (West European)"/>
              </a:rPr>
              <a:t>en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este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momento</a:t>
            </a:r>
            <a:endParaRPr lang="en-US" b="0" i="0" u="none" strike="noStrike" dirty="0">
              <a:effectLst/>
              <a:latin typeface="Segoe UI Web (West European)"/>
            </a:endParaRPr>
          </a:p>
          <a:p>
            <a:pPr lvl="1"/>
            <a:r>
              <a:rPr lang="en-US" b="0" i="0" u="none" strike="noStrike" dirty="0" err="1">
                <a:effectLst/>
                <a:latin typeface="Segoe UI Web (West European)"/>
              </a:rPr>
              <a:t>Anticipe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una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reducción</a:t>
            </a:r>
            <a:r>
              <a:rPr lang="en-US" b="0" i="0" u="none" strike="noStrike" dirty="0">
                <a:effectLst/>
                <a:latin typeface="Segoe UI Web (West European)"/>
              </a:rPr>
              <a:t> del 15% con </a:t>
            </a:r>
            <a:r>
              <a:rPr lang="en-US" b="0" i="0" u="none" strike="noStrike" dirty="0" err="1">
                <a:effectLst/>
                <a:latin typeface="Segoe UI Web (West European)"/>
              </a:rPr>
              <a:t>respecto</a:t>
            </a:r>
            <a:r>
              <a:rPr lang="en-US" b="0" i="0" u="none" strike="noStrike" dirty="0">
                <a:effectLst/>
                <a:latin typeface="Segoe UI Web (West European)"/>
              </a:rPr>
              <a:t> al </a:t>
            </a:r>
            <a:r>
              <a:rPr lang="en-US" b="0" i="0" u="none" strike="noStrike" dirty="0" err="1">
                <a:effectLst/>
                <a:latin typeface="Segoe UI Web (West European)"/>
              </a:rPr>
              <a:t>año</a:t>
            </a:r>
            <a:r>
              <a:rPr lang="en-US" b="0" i="0" u="none" strike="noStrike" dirty="0">
                <a:effectLst/>
                <a:latin typeface="Segoe UI Web (West European)"/>
              </a:rPr>
              <a:t> fiscal 2020</a:t>
            </a:r>
          </a:p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ESG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Programa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ESG </a:t>
            </a:r>
            <a:r>
              <a:rPr lang="en-US" dirty="0"/>
              <a:t>- $1,179,000</a:t>
            </a:r>
          </a:p>
          <a:p>
            <a:pPr lvl="1"/>
            <a:r>
              <a:rPr lang="en-US" b="0" i="0" u="none" strike="noStrike" dirty="0">
                <a:effectLst/>
                <a:latin typeface="Segoe UI Web (West European)"/>
              </a:rPr>
              <a:t>Se </a:t>
            </a:r>
            <a:r>
              <a:rPr lang="en-US" b="0" i="0" u="none" strike="noStrike" dirty="0" err="1">
                <a:effectLst/>
                <a:latin typeface="Segoe UI Web (West European)"/>
              </a:rPr>
              <a:t>desconoce</a:t>
            </a:r>
            <a:r>
              <a:rPr lang="en-US" b="0" i="0" u="none" strike="noStrike" dirty="0">
                <a:effectLst/>
                <a:latin typeface="Segoe UI Web (West European)"/>
              </a:rPr>
              <a:t> la </a:t>
            </a:r>
            <a:r>
              <a:rPr lang="en-US" b="0" i="0" u="none" strike="noStrike" dirty="0" err="1">
                <a:effectLst/>
                <a:latin typeface="Segoe UI Web (West European)"/>
              </a:rPr>
              <a:t>cantidad</a:t>
            </a:r>
            <a:r>
              <a:rPr lang="en-US" b="0" i="0" u="none" strike="noStrike" dirty="0">
                <a:effectLst/>
                <a:latin typeface="Segoe UI Web (West European)"/>
              </a:rPr>
              <a:t> real </a:t>
            </a:r>
            <a:r>
              <a:rPr lang="en-US" b="0" i="0" u="none" strike="noStrike" dirty="0" err="1">
                <a:effectLst/>
                <a:latin typeface="Segoe UI Web (West European)"/>
              </a:rPr>
              <a:t>en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este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momento</a:t>
            </a:r>
            <a:endParaRPr lang="en-US" b="0" i="0" u="none" strike="noStrike" dirty="0">
              <a:effectLst/>
              <a:latin typeface="Segoe UI Web (West European)"/>
            </a:endParaRPr>
          </a:p>
          <a:p>
            <a:pPr lvl="1"/>
            <a:r>
              <a:rPr lang="en-US" b="0" i="0" u="none" strike="noStrike" dirty="0" err="1">
                <a:effectLst/>
                <a:latin typeface="Segoe UI Web (West European)"/>
              </a:rPr>
              <a:t>Anticipe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una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reducción</a:t>
            </a:r>
            <a:r>
              <a:rPr lang="en-US" b="0" i="0" u="none" strike="noStrike" dirty="0">
                <a:effectLst/>
                <a:latin typeface="Segoe UI Web (West European)"/>
              </a:rPr>
              <a:t> del 4.3% con </a:t>
            </a:r>
            <a:r>
              <a:rPr lang="en-US" b="0" i="0" u="none" strike="noStrike" dirty="0" err="1">
                <a:effectLst/>
                <a:latin typeface="Segoe UI Web (West European)"/>
              </a:rPr>
              <a:t>respecto</a:t>
            </a:r>
            <a:r>
              <a:rPr lang="en-US" b="0" i="0" u="none" strike="noStrike" dirty="0">
                <a:effectLst/>
                <a:latin typeface="Segoe UI Web (West European)"/>
              </a:rPr>
              <a:t> al </a:t>
            </a:r>
            <a:r>
              <a:rPr lang="en-US" b="0" i="0" u="none" strike="noStrike" dirty="0" err="1">
                <a:effectLst/>
                <a:latin typeface="Segoe UI Web (West European)"/>
              </a:rPr>
              <a:t>año</a:t>
            </a:r>
            <a:r>
              <a:rPr lang="en-US" b="0" i="0" u="none" strike="noStrike" dirty="0">
                <a:effectLst/>
                <a:latin typeface="Segoe UI Web (West European)"/>
              </a:rPr>
              <a:t> fiscal 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6110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A6183-EF84-5DEB-5F1F-9F43C083E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B3B07-8889-AD0D-6067-168F4677D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Puntualidad</a:t>
            </a:r>
            <a:r>
              <a:rPr lang="en-US" dirty="0"/>
              <a:t> de </a:t>
            </a:r>
            <a:r>
              <a:rPr lang="en-US" dirty="0" err="1"/>
              <a:t>Actividades</a:t>
            </a:r>
            <a:r>
              <a:rPr lang="en-US" dirty="0"/>
              <a:t> y </a:t>
            </a:r>
            <a:r>
              <a:rPr lang="en-US" dirty="0" err="1"/>
              <a:t>Objetivos</a:t>
            </a:r>
            <a:r>
              <a:rPr lang="en-US" dirty="0"/>
              <a:t> de </a:t>
            </a:r>
            <a:r>
              <a:rPr lang="en-US" dirty="0" err="1"/>
              <a:t>Finalización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E6544-C812-62E9-C377-591F3D7E5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 fin de </a:t>
            </a:r>
            <a:r>
              <a:rPr lang="en-US" dirty="0" err="1"/>
              <a:t>reducir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número</a:t>
            </a:r>
            <a:r>
              <a:rPr lang="en-US" dirty="0"/>
              <a:t> de </a:t>
            </a:r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abiertas</a:t>
            </a:r>
            <a:r>
              <a:rPr lang="en-US" dirty="0"/>
              <a:t>, HUD </a:t>
            </a:r>
            <a:r>
              <a:rPr lang="en-US" dirty="0" err="1"/>
              <a:t>requiere</a:t>
            </a:r>
            <a:r>
              <a:rPr lang="en-US" dirty="0"/>
              <a:t> </a:t>
            </a:r>
            <a:r>
              <a:rPr lang="en-US" dirty="0" err="1"/>
              <a:t>descripciones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detalladas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proyectos</a:t>
            </a:r>
            <a:r>
              <a:rPr lang="en-US" dirty="0"/>
              <a:t>, </a:t>
            </a:r>
            <a:r>
              <a:rPr lang="en-US" dirty="0" err="1"/>
              <a:t>cronogramas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proyectos</a:t>
            </a:r>
            <a:r>
              <a:rPr lang="en-US" dirty="0"/>
              <a:t> y </a:t>
            </a:r>
            <a:r>
              <a:rPr lang="en-US" dirty="0" err="1"/>
              <a:t>objetivos</a:t>
            </a:r>
            <a:r>
              <a:rPr lang="en-US" dirty="0"/>
              <a:t> de </a:t>
            </a:r>
            <a:r>
              <a:rPr lang="en-US" dirty="0" err="1"/>
              <a:t>fechas</a:t>
            </a:r>
            <a:r>
              <a:rPr lang="en-US" dirty="0"/>
              <a:t> de </a:t>
            </a:r>
            <a:r>
              <a:rPr lang="en-US" dirty="0" err="1"/>
              <a:t>finalización</a:t>
            </a:r>
            <a:r>
              <a:rPr lang="en-US" dirty="0"/>
              <a:t>. Las solicitudes de </a:t>
            </a:r>
            <a:r>
              <a:rPr lang="en-US" dirty="0" err="1"/>
              <a:t>financiación</a:t>
            </a:r>
            <a:r>
              <a:rPr lang="en-US" dirty="0"/>
              <a:t> </a:t>
            </a:r>
            <a:r>
              <a:rPr lang="en-US" dirty="0" err="1"/>
              <a:t>solicitan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r>
              <a:rPr lang="en-US" dirty="0"/>
              <a:t>.
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dirty="0"/>
              <a:t> de </a:t>
            </a:r>
            <a:r>
              <a:rPr lang="en-US" dirty="0" err="1"/>
              <a:t>actividad</a:t>
            </a:r>
            <a:r>
              <a:rPr lang="en-US" dirty="0"/>
              <a:t> que </a:t>
            </a:r>
            <a:r>
              <a:rPr lang="en-US" dirty="0" err="1"/>
              <a:t>esté</a:t>
            </a:r>
            <a:r>
              <a:rPr lang="en-US" dirty="0"/>
              <a:t> </a:t>
            </a:r>
            <a:r>
              <a:rPr lang="en-US" dirty="0" err="1"/>
              <a:t>actualmente</a:t>
            </a:r>
            <a:r>
              <a:rPr lang="en-US" dirty="0"/>
              <a:t> </a:t>
            </a:r>
            <a:r>
              <a:rPr lang="en-US" dirty="0" err="1"/>
              <a:t>marcado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HUD no </a:t>
            </a:r>
            <a:r>
              <a:rPr lang="en-US" dirty="0" err="1"/>
              <a:t>recibirá</a:t>
            </a:r>
            <a:r>
              <a:rPr lang="en-US" dirty="0"/>
              <a:t> </a:t>
            </a:r>
            <a:r>
              <a:rPr lang="en-US" dirty="0" err="1"/>
              <a:t>nuevos</a:t>
            </a:r>
            <a:r>
              <a:rPr lang="en-US" dirty="0"/>
              <a:t> </a:t>
            </a:r>
            <a:r>
              <a:rPr lang="en-US" dirty="0" err="1"/>
              <a:t>fondos</a:t>
            </a:r>
            <a:r>
              <a:rPr lang="en-US" dirty="0"/>
              <a:t> a </a:t>
            </a:r>
            <a:r>
              <a:rPr lang="en-US" dirty="0" err="1"/>
              <a:t>menos</a:t>
            </a:r>
            <a:r>
              <a:rPr lang="en-US" dirty="0"/>
              <a:t> que se </a:t>
            </a:r>
            <a:r>
              <a:rPr lang="en-US" dirty="0" err="1"/>
              <a:t>haya</a:t>
            </a:r>
            <a:r>
              <a:rPr lang="en-US" dirty="0"/>
              <a:t> </a:t>
            </a:r>
            <a:r>
              <a:rPr lang="en-US" dirty="0" err="1"/>
              <a:t>presentado</a:t>
            </a:r>
            <a:r>
              <a:rPr lang="en-US" dirty="0"/>
              <a:t> un plan de </a:t>
            </a:r>
            <a:r>
              <a:rPr lang="en-US" dirty="0" err="1"/>
              <a:t>remediación</a:t>
            </a:r>
            <a:r>
              <a:rPr lang="en-US" dirty="0"/>
              <a:t> </a:t>
            </a:r>
            <a:r>
              <a:rPr lang="en-US" dirty="0" err="1"/>
              <a:t>detallado</a:t>
            </a:r>
            <a:r>
              <a:rPr lang="en-US" dirty="0"/>
              <a:t> </a:t>
            </a:r>
            <a:r>
              <a:rPr lang="en-US" dirty="0" err="1"/>
              <a:t>aceptado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HUD.
</a:t>
            </a:r>
            <a:r>
              <a:rPr lang="en-US" dirty="0" err="1"/>
              <a:t>Consulte</a:t>
            </a:r>
            <a:r>
              <a:rPr lang="en-US" dirty="0"/>
              <a:t> con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Representante</a:t>
            </a:r>
            <a:r>
              <a:rPr lang="en-US" dirty="0"/>
              <a:t> de Desarrollo </a:t>
            </a:r>
            <a:r>
              <a:rPr lang="en-US" dirty="0" err="1"/>
              <a:t>Comunitario</a:t>
            </a:r>
            <a:r>
              <a:rPr lang="en-US" dirty="0"/>
              <a:t> para </a:t>
            </a:r>
            <a:r>
              <a:rPr lang="en-US" dirty="0" err="1"/>
              <a:t>determinar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estado</a:t>
            </a:r>
            <a:r>
              <a:rPr lang="en-US" dirty="0"/>
              <a:t> de la </a:t>
            </a:r>
            <a:r>
              <a:rPr lang="en-US" dirty="0" err="1"/>
              <a:t>actividad</a:t>
            </a:r>
            <a:r>
              <a:rPr lang="en-US" dirty="0"/>
              <a:t> antes de </a:t>
            </a:r>
            <a:r>
              <a:rPr lang="en-US" dirty="0" err="1"/>
              <a:t>enviar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solicitud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14669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81BC8-DD42-7D1D-E227-C5160A74C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0BE35-FD38-2109-14F1-A905D093A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Puntualidad</a:t>
            </a:r>
            <a:r>
              <a:rPr lang="en-US" dirty="0"/>
              <a:t> de </a:t>
            </a:r>
            <a:r>
              <a:rPr lang="en-US" dirty="0" err="1"/>
              <a:t>Actividades</a:t>
            </a:r>
            <a:r>
              <a:rPr lang="en-US" dirty="0"/>
              <a:t> y </a:t>
            </a:r>
            <a:r>
              <a:rPr lang="en-US" dirty="0" err="1"/>
              <a:t>Objetivos</a:t>
            </a:r>
            <a:r>
              <a:rPr lang="en-US" dirty="0"/>
              <a:t> de </a:t>
            </a:r>
            <a:r>
              <a:rPr lang="en-US" dirty="0" err="1"/>
              <a:t>Finalización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8EDA9-9D84-32D9-8A45-C9DB8183C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Cronograma</a:t>
            </a:r>
            <a:r>
              <a:rPr lang="en-US" dirty="0"/>
              <a:t> del Proyecto para </a:t>
            </a:r>
            <a:r>
              <a:rPr lang="en-US" dirty="0" err="1"/>
              <a:t>Proyectos</a:t>
            </a:r>
            <a:r>
              <a:rPr lang="en-US" dirty="0"/>
              <a:t> de </a:t>
            </a:r>
            <a:r>
              <a:rPr lang="en-US" dirty="0" err="1"/>
              <a:t>Construcción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i="1" dirty="0"/>
              <a:t>*Las solicitudes </a:t>
            </a:r>
            <a:r>
              <a:rPr lang="en-US" sz="1800" i="1" dirty="0" err="1"/>
              <a:t>enviadas</a:t>
            </a:r>
            <a:r>
              <a:rPr lang="en-US" sz="1800" i="1" dirty="0"/>
              <a:t> sin </a:t>
            </a:r>
            <a:r>
              <a:rPr lang="en-US" sz="1800" i="1" dirty="0" err="1"/>
              <a:t>esta</a:t>
            </a:r>
            <a:r>
              <a:rPr lang="en-US" sz="1800" i="1" dirty="0"/>
              <a:t> </a:t>
            </a:r>
            <a:r>
              <a:rPr lang="en-US" sz="1800" i="1" dirty="0" err="1"/>
              <a:t>información</a:t>
            </a:r>
            <a:r>
              <a:rPr lang="en-US" sz="1800" i="1" dirty="0"/>
              <a:t> </a:t>
            </a:r>
            <a:r>
              <a:rPr lang="en-US" sz="1800" i="1" dirty="0" err="1"/>
              <a:t>serán</a:t>
            </a:r>
            <a:r>
              <a:rPr lang="en-US" sz="1800" i="1" dirty="0"/>
              <a:t> </a:t>
            </a:r>
            <a:r>
              <a:rPr lang="en-US" sz="1800" i="1" dirty="0" err="1"/>
              <a:t>devueltas</a:t>
            </a:r>
            <a:r>
              <a:rPr lang="en-US" sz="1800" i="1" dirty="0"/>
              <a:t>.</a:t>
            </a:r>
            <a:endParaRPr lang="en-US" sz="1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29DED5-4253-8227-9FF4-A9629A6C99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172649"/>
              </p:ext>
            </p:extLst>
          </p:nvPr>
        </p:nvGraphicFramePr>
        <p:xfrm>
          <a:off x="714619" y="2200275"/>
          <a:ext cx="7495931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3981">
                  <a:extLst>
                    <a:ext uri="{9D8B030D-6E8A-4147-A177-3AD203B41FA5}">
                      <a16:colId xmlns:a16="http://schemas.microsoft.com/office/drawing/2014/main" val="2248568999"/>
                    </a:ext>
                  </a:extLst>
                </a:gridCol>
                <a:gridCol w="4171950">
                  <a:extLst>
                    <a:ext uri="{9D8B030D-6E8A-4147-A177-3AD203B41FA5}">
                      <a16:colId xmlns:a16="http://schemas.microsoft.com/office/drawing/2014/main" val="38895328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213A71"/>
                          </a:solidFill>
                        </a:rPr>
                        <a:t>Fases</a:t>
                      </a:r>
                      <a:endParaRPr lang="en-US" sz="2000" kern="1200" dirty="0">
                        <a:solidFill>
                          <a:srgbClr val="213A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Fecha</a:t>
                      </a:r>
                      <a:r>
                        <a:rPr lang="en-US" sz="200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Anticipada</a:t>
                      </a:r>
                      <a:r>
                        <a:rPr lang="en-US" sz="200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de </a:t>
                      </a:r>
                      <a:r>
                        <a:rPr lang="en-US" sz="2000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Finalización</a:t>
                      </a:r>
                      <a:r>
                        <a:rPr lang="en-US" sz="200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20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213A71"/>
                          </a:solidFill>
                        </a:rPr>
                        <a:t>Arquitectura</a:t>
                      </a:r>
                      <a:r>
                        <a:rPr lang="en-US" sz="2000" dirty="0">
                          <a:solidFill>
                            <a:srgbClr val="213A71"/>
                          </a:solidFill>
                        </a:rPr>
                        <a:t>/</a:t>
                      </a:r>
                      <a:r>
                        <a:rPr lang="en-US" sz="2000" dirty="0" err="1">
                          <a:solidFill>
                            <a:srgbClr val="213A71"/>
                          </a:solidFill>
                        </a:rPr>
                        <a:t>Ingeniería</a:t>
                      </a:r>
                      <a:endParaRPr lang="en-US" sz="2000" dirty="0">
                        <a:solidFill>
                          <a:srgbClr val="213A7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u="sng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MES/AŃO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926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213A71"/>
                          </a:solidFill>
                        </a:rPr>
                        <a:t>Fase</a:t>
                      </a:r>
                      <a:r>
                        <a:rPr lang="en-US" sz="2000" dirty="0">
                          <a:solidFill>
                            <a:srgbClr val="213A71"/>
                          </a:solidFill>
                        </a:rPr>
                        <a:t> de </a:t>
                      </a:r>
                      <a:r>
                        <a:rPr lang="en-US" sz="2000" dirty="0" err="1">
                          <a:solidFill>
                            <a:srgbClr val="213A71"/>
                          </a:solidFill>
                        </a:rPr>
                        <a:t>Licitación</a:t>
                      </a:r>
                      <a:endParaRPr lang="en-US" sz="2000" dirty="0">
                        <a:solidFill>
                          <a:srgbClr val="213A7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u="sng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MES/AŃO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517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213A71"/>
                          </a:solidFill>
                        </a:rPr>
                        <a:t>Fase</a:t>
                      </a:r>
                      <a:r>
                        <a:rPr lang="en-US" sz="2000" dirty="0">
                          <a:solidFill>
                            <a:srgbClr val="213A71"/>
                          </a:solidFill>
                        </a:rPr>
                        <a:t> de </a:t>
                      </a:r>
                      <a:r>
                        <a:rPr lang="en-US" sz="2000" dirty="0" err="1">
                          <a:solidFill>
                            <a:srgbClr val="213A71"/>
                          </a:solidFill>
                        </a:rPr>
                        <a:t>Construcción</a:t>
                      </a:r>
                      <a:endParaRPr lang="en-US" sz="2000" dirty="0">
                        <a:solidFill>
                          <a:srgbClr val="213A7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u="sng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MES/AŃO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465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213A71"/>
                          </a:solidFill>
                        </a:rPr>
                        <a:t>Fecha</a:t>
                      </a:r>
                      <a:r>
                        <a:rPr lang="en-US" sz="2000" dirty="0">
                          <a:solidFill>
                            <a:srgbClr val="213A71"/>
                          </a:solidFill>
                        </a:rPr>
                        <a:t> de </a:t>
                      </a:r>
                      <a:r>
                        <a:rPr lang="en-US" sz="2000" dirty="0" err="1">
                          <a:solidFill>
                            <a:srgbClr val="213A71"/>
                          </a:solidFill>
                        </a:rPr>
                        <a:t>Finalización</a:t>
                      </a:r>
                      <a:endParaRPr lang="en-US" sz="2000" dirty="0">
                        <a:solidFill>
                          <a:srgbClr val="213A7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u="sng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MES/AŃO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022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697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05D1C-1BCE-C51F-204D-0AC93C21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</a:t>
            </a:r>
            <a:r>
              <a:rPr lang="en-US" err="1"/>
              <a:t>Consolidado</a:t>
            </a:r>
            <a:r>
              <a:rPr lang="en-US"/>
              <a:t> de Cinco </a:t>
            </a:r>
            <a:r>
              <a:rPr lang="en-US" err="1"/>
              <a:t>Años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801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929E2-39B5-84E5-8255-79B2AC376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01768-1EDA-4402-7526-4A336ABC7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Puntualidad</a:t>
            </a:r>
            <a:r>
              <a:rPr lang="en-US" dirty="0"/>
              <a:t> de </a:t>
            </a:r>
            <a:r>
              <a:rPr lang="en-US" dirty="0" err="1"/>
              <a:t>Actividades</a:t>
            </a:r>
            <a:r>
              <a:rPr lang="en-US" dirty="0"/>
              <a:t> y </a:t>
            </a:r>
            <a:r>
              <a:rPr lang="en-US" dirty="0" err="1"/>
              <a:t>Objetivos</a:t>
            </a:r>
            <a:r>
              <a:rPr lang="en-US" dirty="0"/>
              <a:t> de </a:t>
            </a:r>
            <a:r>
              <a:rPr lang="en-US" dirty="0" err="1"/>
              <a:t>Finalización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901DD-D4ED-D6E2-FE0B-3B894FF00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/>
              <a:t>Actividades</a:t>
            </a:r>
            <a:r>
              <a:rPr lang="en-US" b="1" dirty="0"/>
              <a:t> de </a:t>
            </a:r>
            <a:r>
              <a:rPr lang="en-US" b="1" dirty="0" err="1"/>
              <a:t>Servicio</a:t>
            </a:r>
            <a:r>
              <a:rPr lang="en-US" b="1" dirty="0"/>
              <a:t> </a:t>
            </a:r>
            <a:r>
              <a:rPr lang="en-US" b="1" dirty="0" err="1"/>
              <a:t>Público</a:t>
            </a:r>
            <a:endParaRPr lang="en-US" b="1" dirty="0"/>
          </a:p>
          <a:p>
            <a:r>
              <a:rPr lang="en-US" dirty="0"/>
              <a:t>El </a:t>
            </a:r>
            <a:r>
              <a:rPr lang="en-US" dirty="0" err="1"/>
              <a:t>cronograma</a:t>
            </a:r>
            <a:r>
              <a:rPr lang="en-US" dirty="0"/>
              <a:t> del </a:t>
            </a:r>
            <a:r>
              <a:rPr lang="en-US" dirty="0" err="1"/>
              <a:t>proyecto</a:t>
            </a:r>
            <a:r>
              <a:rPr lang="en-US" dirty="0"/>
              <a:t> para las </a:t>
            </a:r>
            <a:r>
              <a:rPr lang="en-US" dirty="0" err="1"/>
              <a:t>actividades</a:t>
            </a:r>
            <a:r>
              <a:rPr lang="en-US" dirty="0"/>
              <a:t> de </a:t>
            </a:r>
            <a:r>
              <a:rPr lang="en-US" dirty="0" err="1"/>
              <a:t>servicio</a:t>
            </a:r>
            <a:r>
              <a:rPr lang="en-US" dirty="0"/>
              <a:t> </a:t>
            </a:r>
            <a:r>
              <a:rPr lang="en-US" dirty="0" err="1"/>
              <a:t>público</a:t>
            </a:r>
            <a:r>
              <a:rPr lang="en-US" dirty="0"/>
              <a:t> </a:t>
            </a:r>
            <a:r>
              <a:rPr lang="en-US" dirty="0" err="1"/>
              <a:t>será</a:t>
            </a:r>
            <a:r>
              <a:rPr lang="en-US" dirty="0"/>
              <a:t> de dos </a:t>
            </a:r>
            <a:r>
              <a:rPr lang="en-US" dirty="0" err="1"/>
              <a:t>años</a:t>
            </a:r>
            <a:r>
              <a:rPr lang="en-US" dirty="0"/>
              <a:t>, </a:t>
            </a:r>
            <a:r>
              <a:rPr lang="en-US" dirty="0" err="1"/>
              <a:t>desde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1 de </a:t>
            </a:r>
            <a:r>
              <a:rPr lang="en-US" dirty="0" err="1"/>
              <a:t>septiembre</a:t>
            </a:r>
            <a:r>
              <a:rPr lang="en-US" dirty="0"/>
              <a:t> de 2025 hasta </a:t>
            </a:r>
            <a:r>
              <a:rPr lang="en-US" dirty="0" err="1"/>
              <a:t>el</a:t>
            </a:r>
            <a:r>
              <a:rPr lang="en-US" dirty="0"/>
              <a:t> 31 de </a:t>
            </a:r>
            <a:r>
              <a:rPr lang="en-US" dirty="0" err="1"/>
              <a:t>agosto</a:t>
            </a:r>
            <a:r>
              <a:rPr lang="en-US" dirty="0"/>
              <a:t> de 2027.</a:t>
            </a:r>
          </a:p>
          <a:p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saldo</a:t>
            </a:r>
            <a:r>
              <a:rPr lang="en-US" dirty="0"/>
              <a:t> de </a:t>
            </a:r>
            <a:r>
              <a:rPr lang="en-US" dirty="0" err="1"/>
              <a:t>fondos</a:t>
            </a:r>
            <a:r>
              <a:rPr lang="en-US" dirty="0"/>
              <a:t> de </a:t>
            </a:r>
            <a:r>
              <a:rPr lang="en-US" dirty="0" err="1"/>
              <a:t>servicio</a:t>
            </a:r>
            <a:r>
              <a:rPr lang="en-US" dirty="0"/>
              <a:t> </a:t>
            </a:r>
            <a:r>
              <a:rPr lang="en-US" dirty="0" err="1"/>
              <a:t>público</a:t>
            </a:r>
            <a:r>
              <a:rPr lang="en-US" dirty="0"/>
              <a:t> restante </a:t>
            </a:r>
            <a:r>
              <a:rPr lang="en-US" dirty="0" err="1"/>
              <a:t>después</a:t>
            </a:r>
            <a:r>
              <a:rPr lang="en-US" dirty="0"/>
              <a:t> de dos </a:t>
            </a:r>
            <a:r>
              <a:rPr lang="en-US" dirty="0" err="1"/>
              <a:t>años</a:t>
            </a:r>
            <a:r>
              <a:rPr lang="en-US" dirty="0"/>
              <a:t> </a:t>
            </a:r>
            <a:r>
              <a:rPr lang="en-US" dirty="0" err="1"/>
              <a:t>podrá</a:t>
            </a:r>
            <a:r>
              <a:rPr lang="en-US" dirty="0"/>
              <a:t> ser </a:t>
            </a:r>
            <a:r>
              <a:rPr lang="en-US" dirty="0" err="1"/>
              <a:t>transferido</a:t>
            </a:r>
            <a:r>
              <a:rPr lang="en-US" dirty="0"/>
              <a:t> a </a:t>
            </a:r>
            <a:r>
              <a:rPr lang="en-US" dirty="0" err="1"/>
              <a:t>otras</a:t>
            </a:r>
            <a:r>
              <a:rPr lang="en-US" dirty="0"/>
              <a:t> </a:t>
            </a:r>
            <a:r>
              <a:rPr lang="en-US" dirty="0" err="1"/>
              <a:t>actividades</a:t>
            </a:r>
            <a:r>
              <a:rPr lang="en-US" dirty="0"/>
              <a:t>*.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i="1" dirty="0"/>
              <a:t>*</a:t>
            </a:r>
            <a:r>
              <a:rPr lang="en-US" sz="1600" dirty="0"/>
              <a:t> </a:t>
            </a:r>
            <a:r>
              <a:rPr lang="en-US" sz="1600" dirty="0" err="1"/>
              <a:t>Esto</a:t>
            </a:r>
            <a:r>
              <a:rPr lang="en-US" sz="1600" dirty="0"/>
              <a:t> </a:t>
            </a:r>
            <a:r>
              <a:rPr lang="en-US" sz="1600" dirty="0" err="1"/>
              <a:t>puede</a:t>
            </a:r>
            <a:r>
              <a:rPr lang="en-US" sz="1600" dirty="0"/>
              <a:t> </a:t>
            </a:r>
            <a:r>
              <a:rPr lang="en-US" sz="1600" dirty="0" err="1"/>
              <a:t>requerir</a:t>
            </a:r>
            <a:r>
              <a:rPr lang="en-US" sz="1600" dirty="0"/>
              <a:t>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enmienda</a:t>
            </a:r>
            <a:r>
              <a:rPr lang="en-US" sz="1600" dirty="0"/>
              <a:t> al </a:t>
            </a:r>
            <a:r>
              <a:rPr lang="en-US" sz="1600" dirty="0" err="1"/>
              <a:t>contrato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8084798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B2615-B048-43AA-6473-3B794CB05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EBCB-4AE6-4EE8-8B0F-8D4F7AF1D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Proceso</a:t>
            </a:r>
            <a:r>
              <a:rPr lang="en-US" dirty="0"/>
              <a:t> de </a:t>
            </a:r>
            <a:r>
              <a:rPr lang="en-US" dirty="0" err="1"/>
              <a:t>Solicitud</a:t>
            </a:r>
            <a:r>
              <a:rPr lang="en-US" dirty="0"/>
              <a:t>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4679D-CF66-BFC8-B105-0F57EF241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44" y="1253330"/>
            <a:ext cx="11314412" cy="475181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Los </a:t>
            </a:r>
            <a:r>
              <a:rPr lang="en-US" dirty="0" err="1"/>
              <a:t>municipios</a:t>
            </a:r>
            <a:r>
              <a:rPr lang="en-US" dirty="0"/>
              <a:t> </a:t>
            </a:r>
            <a:r>
              <a:rPr lang="en-US" dirty="0" err="1"/>
              <a:t>deben</a:t>
            </a:r>
            <a:r>
              <a:rPr lang="en-US" dirty="0"/>
              <a:t> </a:t>
            </a:r>
            <a:r>
              <a:rPr lang="en-US" dirty="0" err="1"/>
              <a:t>programar</a:t>
            </a:r>
            <a:r>
              <a:rPr lang="en-US" dirty="0"/>
              <a:t> audiencias </a:t>
            </a:r>
            <a:r>
              <a:rPr lang="en-US" dirty="0" err="1"/>
              <a:t>públicas</a:t>
            </a:r>
            <a:r>
              <a:rPr lang="en-US" dirty="0"/>
              <a:t> antes de </a:t>
            </a:r>
            <a:r>
              <a:rPr lang="en-US" dirty="0" err="1"/>
              <a:t>finalizar</a:t>
            </a:r>
            <a:r>
              <a:rPr lang="en-US" dirty="0"/>
              <a:t> las </a:t>
            </a:r>
            <a:r>
              <a:rPr lang="en-US" dirty="0" err="1"/>
              <a:t>decisiones</a:t>
            </a:r>
            <a:r>
              <a:rPr lang="en-US" dirty="0"/>
              <a:t> de </a:t>
            </a:r>
            <a:r>
              <a:rPr lang="en-US" dirty="0" err="1"/>
              <a:t>financiamiento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Reuniones</a:t>
            </a:r>
            <a:r>
              <a:rPr lang="en-US" dirty="0"/>
              <a:t> previas a la </a:t>
            </a:r>
            <a:r>
              <a:rPr lang="en-US" dirty="0" err="1"/>
              <a:t>presentación</a:t>
            </a:r>
            <a:r>
              <a:rPr lang="en-US" dirty="0"/>
              <a:t> con </a:t>
            </a:r>
            <a:r>
              <a:rPr lang="en-US" dirty="0" err="1"/>
              <a:t>miembros</a:t>
            </a:r>
            <a:r>
              <a:rPr lang="en-US" dirty="0"/>
              <a:t> </a:t>
            </a:r>
            <a:r>
              <a:rPr lang="en-US" dirty="0" err="1"/>
              <a:t>seleccionados</a:t>
            </a:r>
            <a:r>
              <a:rPr lang="en-US" dirty="0"/>
              <a:t> del </a:t>
            </a:r>
            <a:r>
              <a:rPr lang="en-US" dirty="0" err="1"/>
              <a:t>consorcio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Los </a:t>
            </a:r>
            <a:r>
              <a:rPr lang="en-US" dirty="0" err="1"/>
              <a:t>representantes</a:t>
            </a:r>
            <a:r>
              <a:rPr lang="en-US" dirty="0"/>
              <a:t> de </a:t>
            </a:r>
            <a:r>
              <a:rPr lang="en-US" dirty="0" err="1"/>
              <a:t>desarrollo</a:t>
            </a:r>
            <a:r>
              <a:rPr lang="en-US" dirty="0"/>
              <a:t> </a:t>
            </a:r>
            <a:r>
              <a:rPr lang="en-US" dirty="0" err="1"/>
              <a:t>comunitario</a:t>
            </a:r>
            <a:r>
              <a:rPr lang="en-US" dirty="0"/>
              <a:t> (CD Reps) se </a:t>
            </a:r>
            <a:r>
              <a:rPr lang="en-US" dirty="0" err="1"/>
              <a:t>comunicarán</a:t>
            </a:r>
            <a:r>
              <a:rPr lang="en-US" dirty="0"/>
              <a:t> con </a:t>
            </a:r>
            <a:r>
              <a:rPr lang="en-US" dirty="0" err="1"/>
              <a:t>usted</a:t>
            </a:r>
            <a:r>
              <a:rPr lang="en-US" dirty="0"/>
              <a:t> para </a:t>
            </a:r>
            <a:r>
              <a:rPr lang="en-US" dirty="0" err="1"/>
              <a:t>programar</a:t>
            </a:r>
            <a:r>
              <a:rPr lang="en-US" dirty="0"/>
              <a:t> las </a:t>
            </a:r>
            <a:r>
              <a:rPr lang="en-US" dirty="0" err="1"/>
              <a:t>reuniones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¡La </a:t>
            </a:r>
            <a:r>
              <a:rPr lang="en-US" i="1" dirty="0" err="1"/>
              <a:t>presentación</a:t>
            </a:r>
            <a:r>
              <a:rPr lang="en-US" i="1" dirty="0"/>
              <a:t> </a:t>
            </a:r>
            <a:r>
              <a:rPr lang="en-US" i="1" dirty="0" err="1"/>
              <a:t>oportuna</a:t>
            </a:r>
            <a:r>
              <a:rPr lang="en-US" i="1" dirty="0"/>
              <a:t> de las solicitudes de </a:t>
            </a:r>
            <a:r>
              <a:rPr lang="en-US" i="1" dirty="0" err="1"/>
              <a:t>financiamiento</a:t>
            </a:r>
            <a:r>
              <a:rPr lang="en-US" i="1" dirty="0"/>
              <a:t> es </a:t>
            </a:r>
            <a:r>
              <a:rPr lang="en-US" i="1" dirty="0" err="1"/>
              <a:t>imperativa</a:t>
            </a:r>
            <a:r>
              <a:rPr lang="en-US" i="1" dirty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8166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EEBE2-69F9-7500-C3A5-33768C58A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517AE-5E0D-19F7-B46E-74D076D7C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Proceso</a:t>
            </a:r>
            <a:r>
              <a:rPr lang="en-US" dirty="0"/>
              <a:t> de </a:t>
            </a:r>
            <a:r>
              <a:rPr lang="en-US" dirty="0" err="1"/>
              <a:t>Solicitud</a:t>
            </a:r>
            <a:r>
              <a:rPr lang="en-US" dirty="0"/>
              <a:t>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2E5AB-3219-D666-0603-62134A628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Solicitudes para </a:t>
            </a:r>
            <a:r>
              <a:rPr lang="en-US" dirty="0" err="1"/>
              <a:t>Servicios</a:t>
            </a:r>
            <a:r>
              <a:rPr lang="en-US" dirty="0"/>
              <a:t> </a:t>
            </a:r>
            <a:r>
              <a:rPr lang="en-US" dirty="0" err="1"/>
              <a:t>Públicos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Servicio</a:t>
            </a:r>
            <a:r>
              <a:rPr lang="en-US" dirty="0"/>
              <a:t> Local vs.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Servicio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Todo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Condado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La </a:t>
            </a:r>
            <a:r>
              <a:rPr lang="en-US" dirty="0" err="1"/>
              <a:t>asignación</a:t>
            </a:r>
            <a:r>
              <a:rPr lang="en-US" dirty="0"/>
              <a:t> </a:t>
            </a:r>
            <a:r>
              <a:rPr lang="en-US" dirty="0" err="1"/>
              <a:t>mínima</a:t>
            </a:r>
            <a:r>
              <a:rPr lang="en-US" dirty="0"/>
              <a:t> para </a:t>
            </a:r>
            <a:r>
              <a:rPr lang="en-US" dirty="0" err="1"/>
              <a:t>actividades</a:t>
            </a:r>
            <a:r>
              <a:rPr lang="en-US" dirty="0"/>
              <a:t> de </a:t>
            </a:r>
            <a:r>
              <a:rPr lang="en-US" dirty="0" err="1"/>
              <a:t>servicio</a:t>
            </a:r>
            <a:r>
              <a:rPr lang="en-US" dirty="0"/>
              <a:t> </a:t>
            </a:r>
            <a:r>
              <a:rPr lang="en-US" dirty="0" err="1"/>
              <a:t>público</a:t>
            </a:r>
            <a:r>
              <a:rPr lang="en-US" dirty="0"/>
              <a:t> es de $4,000.00 para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programas</a:t>
            </a:r>
            <a:r>
              <a:rPr lang="en-US" dirty="0"/>
              <a:t> locales.</a:t>
            </a:r>
          </a:p>
          <a:p>
            <a:pPr lvl="1"/>
            <a:r>
              <a:rPr lang="en-US" dirty="0"/>
              <a:t>Las </a:t>
            </a:r>
            <a:r>
              <a:rPr lang="en-US" dirty="0" err="1"/>
              <a:t>áreas</a:t>
            </a:r>
            <a:r>
              <a:rPr lang="en-US" dirty="0"/>
              <a:t> de </a:t>
            </a:r>
            <a:r>
              <a:rPr lang="en-US" dirty="0" err="1"/>
              <a:t>servicio</a:t>
            </a:r>
            <a:r>
              <a:rPr lang="en-US" dirty="0"/>
              <a:t> a </a:t>
            </a:r>
            <a:r>
              <a:rPr lang="en-US" dirty="0" err="1"/>
              <a:t>nivel</a:t>
            </a:r>
            <a:r>
              <a:rPr lang="en-US" dirty="0"/>
              <a:t> del </a:t>
            </a:r>
            <a:r>
              <a:rPr lang="en-US" dirty="0" err="1"/>
              <a:t>condado</a:t>
            </a:r>
            <a:r>
              <a:rPr lang="en-US" dirty="0"/>
              <a:t> </a:t>
            </a:r>
            <a:r>
              <a:rPr lang="en-US" dirty="0" err="1"/>
              <a:t>serán</a:t>
            </a:r>
            <a:r>
              <a:rPr lang="en-US" dirty="0"/>
              <a:t> </a:t>
            </a:r>
            <a:r>
              <a:rPr lang="en-US" dirty="0" err="1"/>
              <a:t>evaluadas</a:t>
            </a:r>
            <a:r>
              <a:rPr lang="en-US" dirty="0"/>
              <a:t> de forma individual.</a:t>
            </a:r>
          </a:p>
        </p:txBody>
      </p:sp>
    </p:spTree>
    <p:extLst>
      <p:ext uri="{BB962C8B-B14F-4D97-AF65-F5344CB8AC3E}">
        <p14:creationId xmlns:p14="http://schemas.microsoft.com/office/powerpoint/2010/main" val="33647311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0516D-3065-FA8A-625D-AAF5D70CE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AD290-12CC-C97C-F9F4-F07858287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Proceso</a:t>
            </a:r>
            <a:r>
              <a:rPr lang="en-US" dirty="0"/>
              <a:t> de </a:t>
            </a:r>
            <a:r>
              <a:rPr lang="en-US" dirty="0" err="1"/>
              <a:t>Solicitud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A4AD3-7BE8-B0E6-1A52-DF01C2F65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Fechas</a:t>
            </a:r>
            <a:r>
              <a:rPr lang="en-US" b="1" dirty="0"/>
              <a:t> </a:t>
            </a:r>
            <a:r>
              <a:rPr lang="en-US" b="1" dirty="0" err="1"/>
              <a:t>Importantes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C3991CA-3DBB-A43A-E8DC-00E21AA5E3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348412"/>
              </p:ext>
            </p:extLst>
          </p:nvPr>
        </p:nvGraphicFramePr>
        <p:xfrm>
          <a:off x="647944" y="2055240"/>
          <a:ext cx="10667756" cy="2755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406">
                  <a:extLst>
                    <a:ext uri="{9D8B030D-6E8A-4147-A177-3AD203B41FA5}">
                      <a16:colId xmlns:a16="http://schemas.microsoft.com/office/drawing/2014/main" val="2248568999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1979011745"/>
                    </a:ext>
                  </a:extLst>
                </a:gridCol>
                <a:gridCol w="8048625">
                  <a:extLst>
                    <a:ext uri="{9D8B030D-6E8A-4147-A177-3AD203B41FA5}">
                      <a16:colId xmlns:a16="http://schemas.microsoft.com/office/drawing/2014/main" val="3889532879"/>
                    </a:ext>
                  </a:extLst>
                </a:gridCol>
              </a:tblGrid>
              <a:tr h="583185"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19 de </a:t>
                      </a:r>
                      <a:r>
                        <a:rPr lang="en-US" sz="2000" b="0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marzo</a:t>
                      </a:r>
                      <a:endParaRPr lang="en-US" sz="2000" b="0" kern="1200" dirty="0">
                        <a:solidFill>
                          <a:srgbClr val="213A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u="none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Las solicitudes finales </a:t>
                      </a:r>
                      <a:r>
                        <a:rPr lang="en-US" sz="2000" b="0" dirty="0" err="1">
                          <a:solidFill>
                            <a:srgbClr val="213A71"/>
                          </a:solidFill>
                        </a:rPr>
                        <a:t>deben</a:t>
                      </a:r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213A71"/>
                          </a:solidFill>
                        </a:rPr>
                        <a:t>presentarse</a:t>
                      </a:r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 a OCD.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20374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 de mayo</a:t>
                      </a:r>
                      <a:endParaRPr lang="en-US" sz="2000" kern="1200" dirty="0">
                        <a:solidFill>
                          <a:srgbClr val="213A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kern="120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Se </a:t>
                      </a:r>
                      <a:r>
                        <a:rPr lang="en-US" sz="2000" b="0" dirty="0" err="1">
                          <a:solidFill>
                            <a:srgbClr val="213A71"/>
                          </a:solidFill>
                        </a:rPr>
                        <a:t>tomaràn</a:t>
                      </a:r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 las </a:t>
                      </a:r>
                      <a:r>
                        <a:rPr lang="en-US" sz="2000" b="0" dirty="0" err="1">
                          <a:solidFill>
                            <a:srgbClr val="213A71"/>
                          </a:solidFill>
                        </a:rPr>
                        <a:t>decisiones</a:t>
                      </a:r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 finales y se </a:t>
                      </a:r>
                      <a:r>
                        <a:rPr lang="en-US" sz="2000" b="0" dirty="0" err="1">
                          <a:solidFill>
                            <a:srgbClr val="213A71"/>
                          </a:solidFill>
                        </a:rPr>
                        <a:t>espera</a:t>
                      </a:r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 que </a:t>
                      </a:r>
                      <a:r>
                        <a:rPr lang="en-US" sz="2000" b="0" dirty="0" err="1">
                          <a:solidFill>
                            <a:srgbClr val="213A71"/>
                          </a:solidFill>
                        </a:rPr>
                        <a:t>el</a:t>
                      </a:r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 Plan de </a:t>
                      </a:r>
                      <a:r>
                        <a:rPr lang="en-US" sz="2000" b="0" dirty="0" err="1">
                          <a:solidFill>
                            <a:srgbClr val="213A71"/>
                          </a:solidFill>
                        </a:rPr>
                        <a:t>Acción</a:t>
                      </a:r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213A71"/>
                          </a:solidFill>
                        </a:rPr>
                        <a:t>esté</a:t>
                      </a:r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 disponible para </a:t>
                      </a:r>
                      <a:r>
                        <a:rPr lang="en-US" sz="2000" b="0" dirty="0" err="1">
                          <a:solidFill>
                            <a:srgbClr val="213A71"/>
                          </a:solidFill>
                        </a:rPr>
                        <a:t>comentarios</a:t>
                      </a:r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926049"/>
                  </a:ext>
                </a:extLst>
              </a:tr>
              <a:tr h="642239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15 de </a:t>
                      </a:r>
                      <a:r>
                        <a:rPr lang="en-US" sz="2000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julio</a:t>
                      </a:r>
                      <a:endParaRPr lang="en-US" sz="2000" kern="1200" dirty="0">
                        <a:solidFill>
                          <a:srgbClr val="213A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kern="120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Presentación</a:t>
                      </a:r>
                      <a:r>
                        <a:rPr lang="en-US" sz="2000" u="none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000" u="none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planificada</a:t>
                      </a:r>
                      <a:r>
                        <a:rPr lang="en-US" sz="2000" u="none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a HUD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517756"/>
                  </a:ext>
                </a:extLst>
              </a:tr>
              <a:tr h="642239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1ro de </a:t>
                      </a:r>
                      <a:r>
                        <a:rPr lang="en-US" sz="2000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septiembre</a:t>
                      </a:r>
                      <a:endParaRPr lang="en-US" sz="2000" kern="1200" dirty="0">
                        <a:solidFill>
                          <a:srgbClr val="213A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Fecha</a:t>
                      </a:r>
                      <a:r>
                        <a:rPr lang="en-US" sz="2000" u="none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de </a:t>
                      </a:r>
                      <a:r>
                        <a:rPr lang="en-US" sz="2000" u="none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inicio</a:t>
                      </a:r>
                      <a:r>
                        <a:rPr lang="en-US" sz="2000" u="none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del </a:t>
                      </a:r>
                      <a:r>
                        <a:rPr lang="en-US" sz="2000" u="none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año</a:t>
                      </a:r>
                      <a:r>
                        <a:rPr lang="en-US" sz="2000" u="none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del </a:t>
                      </a:r>
                      <a:r>
                        <a:rPr lang="en-US" sz="2000" u="none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programa</a:t>
                      </a:r>
                      <a:r>
                        <a:rPr lang="en-US" sz="2000" u="none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2025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4651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6285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2882-4C5C-EAC8-5B45-1ABFB0E9B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Requisitos</a:t>
            </a:r>
            <a:r>
              <a:rPr lang="en-US" b="1" dirty="0"/>
              <a:t> de </a:t>
            </a:r>
            <a:r>
              <a:rPr lang="en-US" b="1" dirty="0" err="1"/>
              <a:t>Informes</a:t>
            </a:r>
            <a:r>
              <a:rPr lang="en-US" b="1" dirty="0"/>
              <a:t> </a:t>
            </a:r>
            <a:r>
              <a:rPr lang="en-US" b="1" dirty="0" err="1"/>
              <a:t>Anuales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3CA72-BE9E-3CB0-A4C4-251553F16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Important Dates:</a:t>
            </a:r>
          </a:p>
          <a:p>
            <a:pPr marL="0" indent="0">
              <a:buNone/>
            </a:pPr>
            <a:r>
              <a:rPr lang="en-US" b="1"/>
              <a:t> </a:t>
            </a:r>
          </a:p>
          <a:p>
            <a:pPr marL="0" indent="0">
              <a:buNone/>
            </a:pPr>
            <a:endParaRPr lang="en-US" b="1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9FA794-365A-7E5E-4D62-851CF307A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2574"/>
              </p:ext>
            </p:extLst>
          </p:nvPr>
        </p:nvGraphicFramePr>
        <p:xfrm>
          <a:off x="647944" y="2055240"/>
          <a:ext cx="10667756" cy="2747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406">
                  <a:extLst>
                    <a:ext uri="{9D8B030D-6E8A-4147-A177-3AD203B41FA5}">
                      <a16:colId xmlns:a16="http://schemas.microsoft.com/office/drawing/2014/main" val="2248568999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1979011745"/>
                    </a:ext>
                  </a:extLst>
                </a:gridCol>
                <a:gridCol w="6315075">
                  <a:extLst>
                    <a:ext uri="{9D8B030D-6E8A-4147-A177-3AD203B41FA5}">
                      <a16:colId xmlns:a16="http://schemas.microsoft.com/office/drawing/2014/main" val="3889532879"/>
                    </a:ext>
                  </a:extLst>
                </a:gridCol>
              </a:tblGrid>
              <a:tr h="762001"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15 de </a:t>
                      </a:r>
                      <a:r>
                        <a:rPr lang="en-US" sz="2000" b="0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marzo</a:t>
                      </a:r>
                      <a:r>
                        <a:rPr lang="en-US" sz="2000" b="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y 15 de </a:t>
                      </a:r>
                      <a:r>
                        <a:rPr lang="en-US" sz="2000" b="0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septiembre</a:t>
                      </a:r>
                      <a:r>
                        <a:rPr lang="en-US" sz="2000" b="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(semestral)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u="none" kern="120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solidFill>
                            <a:srgbClr val="213A71"/>
                          </a:solidFill>
                        </a:rPr>
                        <a:t>Normas</a:t>
                      </a:r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213A71"/>
                          </a:solidFill>
                        </a:rPr>
                        <a:t>Laborales</a:t>
                      </a:r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213A71"/>
                          </a:solidFill>
                        </a:rPr>
                        <a:t>Semestrales</a:t>
                      </a:r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 HUD 4710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20374"/>
                  </a:ext>
                </a:extLst>
              </a:tr>
              <a:tr h="642239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15 de </a:t>
                      </a:r>
                      <a:r>
                        <a:rPr lang="en-US" sz="2000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septiembre</a:t>
                      </a:r>
                      <a:endParaRPr lang="en-US" sz="2000" kern="1200" dirty="0">
                        <a:solidFill>
                          <a:srgbClr val="213A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kern="120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u="none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Actividad</a:t>
                      </a:r>
                      <a:r>
                        <a:rPr lang="en-US" sz="2000" u="none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de </a:t>
                      </a:r>
                      <a:r>
                        <a:rPr lang="en-US" sz="2000" u="none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Contrato</a:t>
                      </a:r>
                      <a:r>
                        <a:rPr lang="en-US" sz="2000" u="none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y </a:t>
                      </a:r>
                      <a:r>
                        <a:rPr lang="en-US" sz="2000" u="none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Subcontrato</a:t>
                      </a:r>
                      <a:r>
                        <a:rPr lang="en-US" sz="2000" u="none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HUD 2516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926049"/>
                  </a:ext>
                </a:extLst>
              </a:tr>
              <a:tr h="642239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15 de </a:t>
                      </a:r>
                      <a:r>
                        <a:rPr lang="en-US" sz="2000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octubre</a:t>
                      </a:r>
                      <a:endParaRPr lang="en-US" sz="2000" kern="1200" dirty="0">
                        <a:solidFill>
                          <a:srgbClr val="213A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kern="120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Informe </a:t>
                      </a:r>
                      <a:r>
                        <a:rPr lang="en-US" sz="2000" b="0" dirty="0" err="1">
                          <a:solidFill>
                            <a:srgbClr val="213A71"/>
                          </a:solidFill>
                        </a:rPr>
                        <a:t>Anual</a:t>
                      </a:r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 de </a:t>
                      </a:r>
                      <a:r>
                        <a:rPr lang="en-US" sz="2000" b="0" dirty="0" err="1">
                          <a:solidFill>
                            <a:srgbClr val="213A71"/>
                          </a:solidFill>
                        </a:rPr>
                        <a:t>Cumplimiento</a:t>
                      </a:r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 de la </a:t>
                      </a:r>
                      <a:r>
                        <a:rPr lang="en-US" sz="2000" b="0" dirty="0" err="1">
                          <a:solidFill>
                            <a:srgbClr val="213A71"/>
                          </a:solidFill>
                        </a:rPr>
                        <a:t>Sección</a:t>
                      </a:r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 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517756"/>
                  </a:ext>
                </a:extLst>
              </a:tr>
              <a:tr h="642239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15 de </a:t>
                      </a:r>
                      <a:r>
                        <a:rPr lang="en-US" sz="2000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octubre</a:t>
                      </a:r>
                      <a:endParaRPr lang="en-US" sz="2000" kern="1200" dirty="0">
                        <a:solidFill>
                          <a:srgbClr val="213A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kern="120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Informe </a:t>
                      </a:r>
                      <a:r>
                        <a:rPr lang="en-US" sz="2000" b="0" dirty="0" err="1">
                          <a:solidFill>
                            <a:srgbClr val="213A71"/>
                          </a:solidFill>
                        </a:rPr>
                        <a:t>Consolidado</a:t>
                      </a:r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213A71"/>
                          </a:solidFill>
                        </a:rPr>
                        <a:t>Anual</a:t>
                      </a:r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 de </a:t>
                      </a:r>
                      <a:r>
                        <a:rPr lang="en-US" sz="2000" b="0" dirty="0" err="1">
                          <a:solidFill>
                            <a:srgbClr val="213A71"/>
                          </a:solidFill>
                        </a:rPr>
                        <a:t>Evaluación</a:t>
                      </a:r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 del </a:t>
                      </a:r>
                      <a:r>
                        <a:rPr lang="en-US" sz="2000" b="0" dirty="0" err="1">
                          <a:solidFill>
                            <a:srgbClr val="213A71"/>
                          </a:solidFill>
                        </a:rPr>
                        <a:t>Desempeño</a:t>
                      </a:r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 (CAPER)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4651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6645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51DB4-8034-0DE0-AF79-6ED480A79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4AB0B-F0A6-E1F8-03A2-14D5A4E1B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Proceso</a:t>
            </a:r>
            <a:r>
              <a:rPr lang="en-US" b="1" dirty="0"/>
              <a:t> de </a:t>
            </a:r>
            <a:r>
              <a:rPr lang="en-US" b="1" dirty="0" err="1"/>
              <a:t>Solicitud</a:t>
            </a:r>
            <a:r>
              <a:rPr lang="en-US" b="1" dirty="0"/>
              <a:t>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CB6B0-BF5F-9E05-1E80-611BF5D21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44" y="1253330"/>
            <a:ext cx="10515600" cy="524272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NC OCD </a:t>
            </a:r>
            <a:r>
              <a:rPr lang="en-US" sz="2000" dirty="0" err="1"/>
              <a:t>utiliza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plataforma</a:t>
            </a:r>
            <a:r>
              <a:rPr lang="en-US" sz="2000" dirty="0"/>
              <a:t> de </a:t>
            </a:r>
            <a:r>
              <a:rPr lang="en-US" sz="2000" dirty="0" err="1"/>
              <a:t>solicitud</a:t>
            </a:r>
            <a:r>
              <a:rPr lang="en-US" sz="2000" dirty="0"/>
              <a:t> de </a:t>
            </a:r>
            <a:r>
              <a:rPr lang="en-US" sz="2000" dirty="0" err="1"/>
              <a:t>financiamiento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línea</a:t>
            </a:r>
            <a:r>
              <a:rPr lang="en-US" sz="2000" dirty="0"/>
              <a:t> </a:t>
            </a:r>
            <a:r>
              <a:rPr lang="en-US" sz="2000" dirty="0" err="1"/>
              <a:t>auspiciada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endParaRPr lang="en-US" sz="20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000" dirty="0"/>
              <a:t>El enlace a las Solicitudes de </a:t>
            </a:r>
            <a:r>
              <a:rPr lang="en-US" sz="2000" dirty="0" err="1"/>
              <a:t>Subvenciones</a:t>
            </a:r>
            <a:r>
              <a:rPr lang="en-US" sz="2000" dirty="0"/>
              <a:t> </a:t>
            </a:r>
            <a:r>
              <a:rPr lang="en-US" sz="2000" dirty="0" err="1"/>
              <a:t>Vecinales</a:t>
            </a:r>
            <a:r>
              <a:rPr lang="en-US" sz="2000" dirty="0"/>
              <a:t> 
SE ESPERA QUE ESTÉ DISPONIBLE EL 29 DE ENERO EN EL SITIO WEB DE OCD</a:t>
            </a:r>
          </a:p>
          <a:p>
            <a:pPr marL="0" indent="0" algn="ctr">
              <a:buNone/>
            </a:pPr>
            <a:r>
              <a:rPr lang="en-US" altLang="en-US" sz="2000" i="1" dirty="0"/>
              <a:t>https://</a:t>
            </a:r>
            <a:r>
              <a:rPr lang="en-US" altLang="en-US" sz="2000" i="1" dirty="0" err="1"/>
              <a:t>www.nassaucountyny.gov</a:t>
            </a:r>
            <a:r>
              <a:rPr lang="en-US" altLang="en-US" sz="2000" i="1" dirty="0"/>
              <a:t>/1524/Community-Development</a:t>
            </a:r>
          </a:p>
          <a:p>
            <a:pPr marL="0" indent="0" algn="ctr">
              <a:buNone/>
            </a:pPr>
            <a:r>
              <a:rPr lang="en-US" sz="2000" dirty="0"/>
              <a:t>Bajo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encabezamiento</a:t>
            </a:r>
            <a:r>
              <a:rPr lang="en-US" sz="2000" dirty="0"/>
              <a:t> </a:t>
            </a:r>
            <a:r>
              <a:rPr lang="en-US" sz="2000" dirty="0" err="1"/>
              <a:t>titulado</a:t>
            </a:r>
            <a:r>
              <a:rPr lang="en-US" sz="2000" dirty="0"/>
              <a:t> “Spotlight”</a:t>
            </a:r>
          </a:p>
        </p:txBody>
      </p:sp>
      <p:pic>
        <p:nvPicPr>
          <p:cNvPr id="4" name="Picture 5" descr="Text&#10;&#10;Description automatically generated">
            <a:extLst>
              <a:ext uri="{FF2B5EF4-FFF2-40B4-BE49-F238E27FC236}">
                <a16:creationId xmlns:a16="http://schemas.microsoft.com/office/drawing/2014/main" id="{B93E4E46-7921-DEFC-6EC1-8F7B7F099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" t="52573" r="69391" b="39743"/>
          <a:stretch>
            <a:fillRect/>
          </a:stretch>
        </p:blipFill>
        <p:spPr bwMode="auto">
          <a:xfrm>
            <a:off x="3876919" y="2095500"/>
            <a:ext cx="40576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1979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3CD1C-57F6-ADCE-7EB8-9C4095384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D3CB7-9540-CC1A-1565-C3391B915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Comentario</a:t>
            </a:r>
            <a:r>
              <a:rPr lang="en-US" dirty="0"/>
              <a:t> </a:t>
            </a:r>
            <a:r>
              <a:rPr lang="en-US" dirty="0" err="1"/>
              <a:t>Público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CDBG y </a:t>
            </a:r>
            <a:r>
              <a:rPr lang="en-US" dirty="0" err="1"/>
              <a:t>Necesidades</a:t>
            </a:r>
            <a:r>
              <a:rPr lang="en-US" dirty="0"/>
              <a:t> de Vivienda</a:t>
            </a:r>
          </a:p>
        </p:txBody>
      </p:sp>
    </p:spTree>
    <p:extLst>
      <p:ext uri="{BB962C8B-B14F-4D97-AF65-F5344CB8AC3E}">
        <p14:creationId xmlns:p14="http://schemas.microsoft.com/office/powerpoint/2010/main" val="36572955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2C441-57C5-E2EB-BBD0-2B6D5AD0E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Audiencia </a:t>
            </a:r>
            <a:r>
              <a:rPr lang="en-US" dirty="0" err="1"/>
              <a:t>Pública</a:t>
            </a:r>
            <a:r>
              <a:rPr lang="en-US" dirty="0"/>
              <a:t> del </a:t>
            </a:r>
            <a:r>
              <a:rPr lang="en-US" dirty="0" err="1"/>
              <a:t>Condado</a:t>
            </a:r>
            <a:r>
              <a:rPr lang="en-US" dirty="0"/>
              <a:t> de Nassau OCD para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Año</a:t>
            </a:r>
            <a:r>
              <a:rPr lang="en-US" dirty="0"/>
              <a:t> Fiscal 2025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Necesidades</a:t>
            </a:r>
            <a:r>
              <a:rPr lang="en-US" dirty="0"/>
              <a:t> de Desarrollo </a:t>
            </a:r>
            <a:r>
              <a:rPr lang="en-US" dirty="0" err="1"/>
              <a:t>Comunitario</a:t>
            </a:r>
            <a:r>
              <a:rPr lang="en-US" dirty="0"/>
              <a:t> y Vivienda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29F55-36CD-794C-FC68-A81693459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44" y="1253330"/>
            <a:ext cx="10124440" cy="4751815"/>
          </a:xfrm>
        </p:spPr>
        <p:txBody>
          <a:bodyPr>
            <a:normAutofit/>
          </a:bodyPr>
          <a:lstStyle/>
          <a:p>
            <a:r>
              <a:rPr lang="en-US" dirty="0"/>
              <a:t>Hoy </a:t>
            </a:r>
            <a:r>
              <a:rPr lang="en-US" dirty="0" err="1"/>
              <a:t>comenzará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proceso</a:t>
            </a:r>
            <a:r>
              <a:rPr lang="en-US" dirty="0"/>
              <a:t> de </a:t>
            </a:r>
            <a:r>
              <a:rPr lang="en-US" dirty="0" err="1"/>
              <a:t>participación</a:t>
            </a:r>
            <a:r>
              <a:rPr lang="en-US" dirty="0"/>
              <a:t> </a:t>
            </a:r>
            <a:r>
              <a:rPr lang="en-US" dirty="0" err="1"/>
              <a:t>pública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desarrollo</a:t>
            </a:r>
            <a:r>
              <a:rPr lang="en-US" dirty="0"/>
              <a:t> de:</a:t>
            </a:r>
          </a:p>
          <a:p>
            <a:pPr lvl="1"/>
            <a:r>
              <a:rPr lang="en-US" dirty="0"/>
              <a:t>Plan </a:t>
            </a:r>
            <a:r>
              <a:rPr lang="en-US" dirty="0" err="1"/>
              <a:t>Consolidado</a:t>
            </a:r>
            <a:r>
              <a:rPr lang="en-US" dirty="0"/>
              <a:t> de Cinco </a:t>
            </a:r>
            <a:r>
              <a:rPr lang="en-US" dirty="0" err="1"/>
              <a:t>Años</a:t>
            </a:r>
            <a:r>
              <a:rPr lang="en-US" dirty="0"/>
              <a:t> (2025-2029)</a:t>
            </a:r>
          </a:p>
          <a:p>
            <a:pPr lvl="1"/>
            <a:r>
              <a:rPr lang="en-US" dirty="0"/>
              <a:t>Plan de </a:t>
            </a:r>
            <a:r>
              <a:rPr lang="en-US" dirty="0" err="1"/>
              <a:t>Acción</a:t>
            </a:r>
            <a:r>
              <a:rPr lang="en-US" dirty="0"/>
              <a:t> </a:t>
            </a:r>
            <a:r>
              <a:rPr lang="en-US" dirty="0" err="1"/>
              <a:t>Anual</a:t>
            </a:r>
            <a:r>
              <a:rPr lang="en-US" dirty="0"/>
              <a:t> para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Año</a:t>
            </a:r>
            <a:r>
              <a:rPr lang="en-US" dirty="0"/>
              <a:t> Fiscal 2025</a:t>
            </a:r>
          </a:p>
          <a:p>
            <a:pPr lvl="1"/>
            <a:r>
              <a:rPr lang="en-US" dirty="0"/>
              <a:t>Plan de Vivienda </a:t>
            </a:r>
            <a:r>
              <a:rPr lang="en-US" dirty="0" err="1"/>
              <a:t>Justa</a:t>
            </a:r>
            <a:r>
              <a:rPr lang="en-US" dirty="0"/>
              <a:t>/</a:t>
            </a:r>
            <a:r>
              <a:rPr lang="en-US" dirty="0" err="1"/>
              <a:t>Análisis</a:t>
            </a:r>
            <a:r>
              <a:rPr lang="en-US" dirty="0"/>
              <a:t> de </a:t>
            </a:r>
            <a:r>
              <a:rPr lang="en-US" dirty="0" err="1"/>
              <a:t>Impedimentos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79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2005B-001E-8853-9794-8EF267CF9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Calendario</a:t>
            </a:r>
            <a:r>
              <a:rPr lang="en-US" dirty="0"/>
              <a:t> de Audiencias </a:t>
            </a:r>
            <a:r>
              <a:rPr lang="en-US" dirty="0" err="1"/>
              <a:t>Públicas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5CEE1-B751-080C-5072-1A7B583C8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21" y="1253330"/>
            <a:ext cx="11821514" cy="475181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Los </a:t>
            </a:r>
            <a:r>
              <a:rPr lang="en-US" i="1" dirty="0" err="1"/>
              <a:t>comentarios</a:t>
            </a:r>
            <a:r>
              <a:rPr lang="en-US" i="1" dirty="0"/>
              <a:t> </a:t>
            </a:r>
            <a:r>
              <a:rPr lang="en-US" i="1" dirty="0" err="1"/>
              <a:t>por</a:t>
            </a:r>
            <a:r>
              <a:rPr lang="en-US" i="1" dirty="0"/>
              <a:t> </a:t>
            </a:r>
            <a:r>
              <a:rPr lang="en-US" i="1" dirty="0" err="1"/>
              <a:t>escrito</a:t>
            </a:r>
            <a:r>
              <a:rPr lang="en-US" i="1" dirty="0"/>
              <a:t> se </a:t>
            </a:r>
            <a:r>
              <a:rPr lang="en-US" i="1" dirty="0" err="1"/>
              <a:t>pueden</a:t>
            </a:r>
            <a:r>
              <a:rPr lang="en-US" i="1" dirty="0"/>
              <a:t> </a:t>
            </a:r>
            <a:r>
              <a:rPr lang="en-US" i="1" dirty="0" err="1"/>
              <a:t>enviar</a:t>
            </a:r>
            <a:r>
              <a:rPr lang="en-US" i="1" dirty="0"/>
              <a:t> antes del 4 de </a:t>
            </a:r>
            <a:r>
              <a:rPr lang="en-US" i="1" dirty="0" err="1"/>
              <a:t>junio</a:t>
            </a:r>
            <a:r>
              <a:rPr lang="en-US" i="1" dirty="0"/>
              <a:t> de 2025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DAF4F3-084C-565F-BC58-533301D46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916093"/>
              </p:ext>
            </p:extLst>
          </p:nvPr>
        </p:nvGraphicFramePr>
        <p:xfrm>
          <a:off x="647944" y="1748427"/>
          <a:ext cx="10667756" cy="2164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7706">
                  <a:extLst>
                    <a:ext uri="{9D8B030D-6E8A-4147-A177-3AD203B41FA5}">
                      <a16:colId xmlns:a16="http://schemas.microsoft.com/office/drawing/2014/main" val="2248568999"/>
                    </a:ext>
                  </a:extLst>
                </a:gridCol>
                <a:gridCol w="4295775">
                  <a:extLst>
                    <a:ext uri="{9D8B030D-6E8A-4147-A177-3AD203B41FA5}">
                      <a16:colId xmlns:a16="http://schemas.microsoft.com/office/drawing/2014/main" val="1979011745"/>
                    </a:ext>
                  </a:extLst>
                </a:gridCol>
                <a:gridCol w="3724275">
                  <a:extLst>
                    <a:ext uri="{9D8B030D-6E8A-4147-A177-3AD203B41FA5}">
                      <a16:colId xmlns:a16="http://schemas.microsoft.com/office/drawing/2014/main" val="3889532879"/>
                    </a:ext>
                  </a:extLst>
                </a:gridCol>
              </a:tblGrid>
              <a:tr h="762001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Audiencia </a:t>
                      </a:r>
                      <a:r>
                        <a:rPr lang="en-US" sz="2000" b="1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Pública</a:t>
                      </a:r>
                      <a:r>
                        <a:rPr lang="en-US" sz="2000" b="1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#1</a:t>
                      </a:r>
                      <a:endParaRPr lang="en-US" sz="2000" b="0" kern="1200" dirty="0">
                        <a:solidFill>
                          <a:srgbClr val="213A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rgbClr val="213A71"/>
                          </a:solidFill>
                        </a:rPr>
                        <a:t>Necesita</a:t>
                      </a:r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 Audiencia</a:t>
                      </a:r>
                      <a:endParaRPr lang="en-US" sz="2000" b="0" u="none" kern="1200" dirty="0">
                        <a:solidFill>
                          <a:srgbClr val="213A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u="none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28 de </a:t>
                      </a:r>
                      <a:r>
                        <a:rPr lang="en-US" sz="2000" b="0" u="none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enero</a:t>
                      </a:r>
                      <a:r>
                        <a:rPr lang="en-US" sz="2000" b="0" u="none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de 2025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20374"/>
                  </a:ext>
                </a:extLst>
              </a:tr>
              <a:tr h="642239">
                <a:tc>
                  <a:txBody>
                    <a:bodyPr/>
                    <a:lstStyle/>
                    <a:p>
                      <a:r>
                        <a:rPr lang="en-US" sz="2000" b="1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Foro</a:t>
                      </a:r>
                      <a:r>
                        <a:rPr lang="en-US" sz="2000" b="1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de Vivienda </a:t>
                      </a:r>
                      <a:r>
                        <a:rPr lang="en-US" sz="2000" b="1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Justa</a:t>
                      </a:r>
                      <a:endParaRPr lang="en-US" sz="2000" b="1" kern="1200" dirty="0">
                        <a:solidFill>
                          <a:srgbClr val="213A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Vivienda </a:t>
                      </a:r>
                      <a:r>
                        <a:rPr lang="en-US" sz="2000" u="none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Justa</a:t>
                      </a:r>
                      <a:r>
                        <a:rPr lang="en-US" sz="2000" u="none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y </a:t>
                      </a:r>
                      <a:r>
                        <a:rPr lang="en-US" sz="2000" u="none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Asequible</a:t>
                      </a:r>
                      <a:endParaRPr lang="en-US" sz="2000" u="none" kern="1200" dirty="0">
                        <a:solidFill>
                          <a:srgbClr val="213A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u="none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8 de </a:t>
                      </a:r>
                      <a:r>
                        <a:rPr lang="en-US" sz="2000" u="none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abril</a:t>
                      </a:r>
                      <a:r>
                        <a:rPr lang="en-US" sz="2000" u="none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de 2025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926049"/>
                  </a:ext>
                </a:extLst>
              </a:tr>
              <a:tr h="6422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Audiencia </a:t>
                      </a:r>
                      <a:r>
                        <a:rPr lang="en-US" sz="2000" b="1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Pública</a:t>
                      </a:r>
                      <a:r>
                        <a:rPr lang="en-US" sz="2000" b="1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#2</a:t>
                      </a:r>
                      <a:endParaRPr lang="en-US" sz="2000" kern="1200" dirty="0">
                        <a:solidFill>
                          <a:srgbClr val="213A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Presentación</a:t>
                      </a:r>
                      <a:r>
                        <a:rPr lang="en-US" sz="2000" u="none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del Plan </a:t>
                      </a:r>
                      <a:r>
                        <a:rPr lang="en-US" sz="2000" u="none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Propuesto</a:t>
                      </a:r>
                      <a:endParaRPr lang="en-US" sz="2000" u="none" kern="1200" dirty="0">
                        <a:solidFill>
                          <a:srgbClr val="213A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13 de mayo de 2025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517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367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46B78-F5F6-A508-DF23-698E3EDFF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EA239-2F8A-98CB-A64C-8B5E5911B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5612"/>
            <a:ext cx="12192000" cy="897472"/>
          </a:xfrm>
        </p:spPr>
        <p:txBody>
          <a:bodyPr/>
          <a:lstStyle/>
          <a:p>
            <a:r>
              <a:rPr lang="en-US" dirty="0" err="1"/>
              <a:t>Comentario</a:t>
            </a:r>
            <a:r>
              <a:rPr lang="en-US" dirty="0"/>
              <a:t> </a:t>
            </a:r>
            <a:r>
              <a:rPr lang="en-US" dirty="0" err="1"/>
              <a:t>Público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CE8C9-A155-57CD-24CD-0CC32EE56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264" y="2899137"/>
            <a:ext cx="8300604" cy="305114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/>
              <a:t>Se </a:t>
            </a:r>
            <a:r>
              <a:rPr lang="en-US" b="1" dirty="0" err="1"/>
              <a:t>solicita</a:t>
            </a:r>
            <a:r>
              <a:rPr lang="en-US" b="1" dirty="0"/>
              <a:t> </a:t>
            </a:r>
            <a:r>
              <a:rPr lang="en-US" b="1" dirty="0" err="1"/>
              <a:t>comentario</a:t>
            </a:r>
            <a:r>
              <a:rPr lang="en-US" b="1" dirty="0"/>
              <a:t> </a:t>
            </a:r>
            <a:r>
              <a:rPr lang="en-US" b="1" dirty="0" err="1"/>
              <a:t>público</a:t>
            </a:r>
            <a:r>
              <a:rPr lang="en-US" b="1" dirty="0"/>
              <a:t> con respect a: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¿</a:t>
            </a:r>
            <a:r>
              <a:rPr lang="en-US" dirty="0" err="1"/>
              <a:t>Cuáles</a:t>
            </a:r>
            <a:r>
              <a:rPr lang="en-US" dirty="0"/>
              <a:t> son las </a:t>
            </a:r>
            <a:r>
              <a:rPr lang="en-US" dirty="0" err="1"/>
              <a:t>necesidades</a:t>
            </a:r>
            <a:r>
              <a:rPr lang="en-US" dirty="0"/>
              <a:t> de </a:t>
            </a:r>
            <a:r>
              <a:rPr lang="en-US" dirty="0" err="1"/>
              <a:t>vivienda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importantes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condado</a:t>
            </a:r>
            <a:r>
              <a:rPr lang="en-US" dirty="0"/>
              <a:t> de Nassau?
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problemas</a:t>
            </a:r>
            <a:r>
              <a:rPr lang="en-US" dirty="0"/>
              <a:t> de </a:t>
            </a:r>
            <a:r>
              <a:rPr lang="en-US" dirty="0" err="1"/>
              <a:t>vivienda</a:t>
            </a:r>
            <a:r>
              <a:rPr lang="en-US" dirty="0"/>
              <a:t> </a:t>
            </a:r>
            <a:r>
              <a:rPr lang="en-US" dirty="0" err="1"/>
              <a:t>justa</a:t>
            </a:r>
            <a:r>
              <a:rPr lang="en-US" dirty="0"/>
              <a:t> y </a:t>
            </a:r>
            <a:r>
              <a:rPr lang="en-US" dirty="0" err="1"/>
              <a:t>asequible</a:t>
            </a:r>
            <a:r>
              <a:rPr lang="en-US" dirty="0"/>
              <a:t> se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condado</a:t>
            </a:r>
            <a:r>
              <a:rPr lang="en-US" dirty="0"/>
              <a:t> de Nassau? 
¿</a:t>
            </a:r>
            <a:r>
              <a:rPr lang="en-US" dirty="0" err="1"/>
              <a:t>Cuáles</a:t>
            </a:r>
            <a:r>
              <a:rPr lang="en-US" dirty="0"/>
              <a:t> son las </a:t>
            </a:r>
            <a:r>
              <a:rPr lang="en-US" dirty="0" err="1"/>
              <a:t>necesidades</a:t>
            </a:r>
            <a:r>
              <a:rPr lang="en-US" dirty="0"/>
              <a:t> de </a:t>
            </a:r>
            <a:r>
              <a:rPr lang="en-US" dirty="0" err="1"/>
              <a:t>vivienda</a:t>
            </a:r>
            <a:r>
              <a:rPr lang="en-US" dirty="0"/>
              <a:t> y </a:t>
            </a:r>
            <a:r>
              <a:rPr lang="en-US" dirty="0" err="1"/>
              <a:t>servicios</a:t>
            </a:r>
            <a:r>
              <a:rPr lang="en-US" dirty="0"/>
              <a:t> de las personas sin </a:t>
            </a:r>
            <a:r>
              <a:rPr lang="en-US" dirty="0" err="1"/>
              <a:t>hogar</a:t>
            </a:r>
            <a:r>
              <a:rPr lang="en-US" dirty="0"/>
              <a:t> y las </a:t>
            </a:r>
            <a:r>
              <a:rPr lang="en-US" dirty="0" err="1"/>
              <a:t>poblaciones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riesgo</a:t>
            </a:r>
            <a:r>
              <a:rPr lang="en-US" dirty="0"/>
              <a:t> de </a:t>
            </a:r>
            <a:r>
              <a:rPr lang="en-US" dirty="0" err="1"/>
              <a:t>quedarse</a:t>
            </a:r>
            <a:r>
              <a:rPr lang="en-US" dirty="0"/>
              <a:t> sin </a:t>
            </a:r>
            <a:r>
              <a:rPr lang="en-US" dirty="0" err="1"/>
              <a:t>hogar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condado</a:t>
            </a:r>
            <a:r>
              <a:rPr lang="en-US" dirty="0"/>
              <a:t> de Nassau?
¿</a:t>
            </a:r>
            <a:r>
              <a:rPr lang="en-US" dirty="0" err="1"/>
              <a:t>Cuáles</a:t>
            </a:r>
            <a:r>
              <a:rPr lang="en-US" dirty="0"/>
              <a:t> son las </a:t>
            </a:r>
            <a:r>
              <a:rPr lang="en-US" dirty="0" err="1"/>
              <a:t>necesidades</a:t>
            </a:r>
            <a:r>
              <a:rPr lang="en-US" dirty="0"/>
              <a:t> de </a:t>
            </a:r>
            <a:r>
              <a:rPr lang="en-US" dirty="0" err="1"/>
              <a:t>quienes</a:t>
            </a:r>
            <a:r>
              <a:rPr lang="en-US" dirty="0"/>
              <a:t> </a:t>
            </a:r>
            <a:r>
              <a:rPr lang="en-US" dirty="0" err="1"/>
              <a:t>viven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viviendas</a:t>
            </a:r>
            <a:r>
              <a:rPr lang="en-US" dirty="0"/>
              <a:t> </a:t>
            </a:r>
            <a:r>
              <a:rPr lang="en-US" dirty="0" err="1"/>
              <a:t>públicas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condado</a:t>
            </a:r>
            <a:r>
              <a:rPr lang="en-US" dirty="0"/>
              <a:t> de Nassau?
¿</a:t>
            </a:r>
            <a:r>
              <a:rPr lang="en-US" dirty="0" err="1"/>
              <a:t>Cuáles</a:t>
            </a:r>
            <a:r>
              <a:rPr lang="en-US" dirty="0"/>
              <a:t> son las </a:t>
            </a:r>
            <a:r>
              <a:rPr lang="en-US" dirty="0" err="1"/>
              <a:t>necesidades</a:t>
            </a:r>
            <a:r>
              <a:rPr lang="en-US" dirty="0"/>
              <a:t> de </a:t>
            </a:r>
            <a:r>
              <a:rPr lang="en-US" dirty="0" err="1"/>
              <a:t>vivienda</a:t>
            </a:r>
            <a:r>
              <a:rPr lang="en-US" dirty="0"/>
              <a:t> y </a:t>
            </a:r>
            <a:r>
              <a:rPr lang="en-US" dirty="0" err="1"/>
              <a:t>servicios</a:t>
            </a:r>
            <a:r>
              <a:rPr lang="en-US" dirty="0"/>
              <a:t> de las </a:t>
            </a:r>
            <a:r>
              <a:rPr lang="en-US" dirty="0" err="1"/>
              <a:t>poblaciones</a:t>
            </a:r>
            <a:r>
              <a:rPr lang="en-US" dirty="0"/>
              <a:t> con </a:t>
            </a:r>
            <a:r>
              <a:rPr lang="en-US" dirty="0" err="1"/>
              <a:t>necesidades</a:t>
            </a:r>
            <a:r>
              <a:rPr lang="en-US" dirty="0"/>
              <a:t> </a:t>
            </a:r>
            <a:r>
              <a:rPr lang="en-US" dirty="0" err="1"/>
              <a:t>especiales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condado</a:t>
            </a:r>
            <a:r>
              <a:rPr lang="en-US" dirty="0"/>
              <a:t> de Nassau?
¿</a:t>
            </a:r>
            <a:r>
              <a:rPr lang="en-US" dirty="0" err="1"/>
              <a:t>Cuáles</a:t>
            </a:r>
            <a:r>
              <a:rPr lang="en-US" dirty="0"/>
              <a:t> son las </a:t>
            </a:r>
            <a:r>
              <a:rPr lang="en-US" dirty="0" err="1"/>
              <a:t>necesidades</a:t>
            </a:r>
            <a:r>
              <a:rPr lang="en-US" dirty="0"/>
              <a:t> de </a:t>
            </a:r>
            <a:r>
              <a:rPr lang="en-US" dirty="0" err="1"/>
              <a:t>desarrollo</a:t>
            </a:r>
            <a:r>
              <a:rPr lang="en-US" dirty="0"/>
              <a:t> </a:t>
            </a:r>
            <a:r>
              <a:rPr lang="en-US" dirty="0" err="1"/>
              <a:t>comunitario</a:t>
            </a:r>
            <a:r>
              <a:rPr lang="en-US" dirty="0"/>
              <a:t> no </a:t>
            </a:r>
            <a:r>
              <a:rPr lang="en-US" dirty="0" err="1"/>
              <a:t>relacionadas</a:t>
            </a:r>
            <a:r>
              <a:rPr lang="en-US" dirty="0"/>
              <a:t> con la </a:t>
            </a:r>
            <a:r>
              <a:rPr lang="en-US" dirty="0" err="1"/>
              <a:t>vivienda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condado</a:t>
            </a:r>
            <a:r>
              <a:rPr lang="en-US" dirty="0"/>
              <a:t> de Nassau?</a:t>
            </a:r>
          </a:p>
        </p:txBody>
      </p:sp>
      <p:pic>
        <p:nvPicPr>
          <p:cNvPr id="4" name="Graphic 3" descr="Chat outline">
            <a:extLst>
              <a:ext uri="{FF2B5EF4-FFF2-40B4-BE49-F238E27FC236}">
                <a16:creationId xmlns:a16="http://schemas.microsoft.com/office/drawing/2014/main" id="{38C1C918-C904-D65A-FE29-E79A14384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657" y="915651"/>
            <a:ext cx="2266950" cy="2266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44677A-1096-385F-FEE9-0FC25B1D75EE}"/>
              </a:ext>
            </a:extLst>
          </p:cNvPr>
          <p:cNvSpPr txBox="1"/>
          <p:nvPr/>
        </p:nvSpPr>
        <p:spPr>
          <a:xfrm>
            <a:off x="2594263" y="1717550"/>
            <a:ext cx="83006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spc="-120">
                <a:solidFill>
                  <a:srgbClr val="15346E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¿Preguntas/Comentarios?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64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E643D-E198-C72E-CDC2-567C74F4D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</a:t>
            </a:r>
            <a:r>
              <a:rPr lang="en-US" err="1"/>
              <a:t>Consolidado</a:t>
            </a:r>
            <a:r>
              <a:rPr lang="en-US"/>
              <a:t> de Cinco </a:t>
            </a:r>
            <a:r>
              <a:rPr lang="en-US" err="1"/>
              <a:t>Años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13FB0-56CE-45EC-4135-F31F18FC7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44" y="1253330"/>
            <a:ext cx="10515600" cy="5000513"/>
          </a:xfrm>
        </p:spPr>
        <p:txBody>
          <a:bodyPr>
            <a:normAutofit lnSpcReduction="10000"/>
          </a:bodyPr>
          <a:lstStyle/>
          <a:p>
            <a:r>
              <a:rPr lang="es-ES_tradnl"/>
              <a:t>El Proceso Colaborativo destinado a identificar una visión unificada para las acciones de desarrollo comunitario que se llevarán a cabo durante el Período de Cinco Años, incluye:</a:t>
            </a:r>
          </a:p>
          <a:p>
            <a:r>
              <a:rPr lang="es-ES_tradnl"/>
              <a:t>Plan Estratégico</a:t>
            </a:r>
          </a:p>
          <a:p>
            <a:pPr lvl="2"/>
            <a:r>
              <a:rPr lang="es-ES_tradnl"/>
              <a:t>Análisis de datos y las necesidades</a:t>
            </a:r>
          </a:p>
          <a:p>
            <a:pPr lvl="2"/>
            <a:r>
              <a:rPr lang="es-ES_tradnl"/>
              <a:t>Establecimiento de prioridades y metas para el Período de Cinco Años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/>
              <a:t>Plan de Vivienda Justa/Análisis de Impedimentos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/>
              <a:t>Plan de Acción </a:t>
            </a:r>
            <a:r>
              <a:rPr lang="es-ES_tradnl" err="1"/>
              <a:t>Annual</a:t>
            </a:r>
            <a:endParaRPr lang="es-ES_tradnl"/>
          </a:p>
          <a:p>
            <a:pPr lvl="2"/>
            <a:r>
              <a:rPr lang="es-ES_tradnl"/>
              <a:t>Información sobre Actividades/Proyectos para 1 Año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674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EEBB3-B3B5-0948-F53B-7109AD3F7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11721-BC1F-732E-BA9F-775871D9C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Comentario</a:t>
            </a:r>
            <a:r>
              <a:rPr lang="en-US" dirty="0"/>
              <a:t> </a:t>
            </a:r>
            <a:r>
              <a:rPr lang="en-US" dirty="0" err="1"/>
              <a:t>Público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2122E-6768-9028-9E62-BB5939BB6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Los </a:t>
            </a:r>
            <a:r>
              <a:rPr lang="en-US" i="1" dirty="0" err="1"/>
              <a:t>comentarios</a:t>
            </a:r>
            <a:r>
              <a:rPr lang="en-US" i="1" dirty="0"/>
              <a:t> </a:t>
            </a:r>
            <a:r>
              <a:rPr lang="en-US" i="1" dirty="0" err="1"/>
              <a:t>por</a:t>
            </a:r>
            <a:r>
              <a:rPr lang="en-US" i="1" dirty="0"/>
              <a:t> </a:t>
            </a:r>
            <a:r>
              <a:rPr lang="en-US" i="1" dirty="0" err="1"/>
              <a:t>escrito</a:t>
            </a:r>
            <a:r>
              <a:rPr lang="en-US" i="1" dirty="0"/>
              <a:t> se </a:t>
            </a:r>
            <a:r>
              <a:rPr lang="en-US" i="1" dirty="0" err="1"/>
              <a:t>pueden</a:t>
            </a:r>
            <a:r>
              <a:rPr lang="en-US" i="1" dirty="0"/>
              <a:t> </a:t>
            </a:r>
            <a:r>
              <a:rPr lang="en-US" i="1" dirty="0" err="1"/>
              <a:t>enviar</a:t>
            </a:r>
            <a:r>
              <a:rPr lang="en-US" i="1" dirty="0"/>
              <a:t> antes del 4 de </a:t>
            </a:r>
            <a:r>
              <a:rPr lang="en-US" i="1" dirty="0" err="1"/>
              <a:t>junio</a:t>
            </a:r>
            <a:r>
              <a:rPr lang="en-US" i="1" dirty="0"/>
              <a:t> de 2025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E521AAC-DDBA-1B1E-ACBA-53F1F6A06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044851"/>
              </p:ext>
            </p:extLst>
          </p:nvPr>
        </p:nvGraphicFramePr>
        <p:xfrm>
          <a:off x="647944" y="1451729"/>
          <a:ext cx="10667756" cy="3998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2918">
                  <a:extLst>
                    <a:ext uri="{9D8B030D-6E8A-4147-A177-3AD203B41FA5}">
                      <a16:colId xmlns:a16="http://schemas.microsoft.com/office/drawing/2014/main" val="2248568999"/>
                    </a:ext>
                  </a:extLst>
                </a:gridCol>
                <a:gridCol w="5244838">
                  <a:extLst>
                    <a:ext uri="{9D8B030D-6E8A-4147-A177-3AD203B41FA5}">
                      <a16:colId xmlns:a16="http://schemas.microsoft.com/office/drawing/2014/main" val="3889532879"/>
                    </a:ext>
                  </a:extLst>
                </a:gridCol>
              </a:tblGrid>
              <a:tr h="978484">
                <a:tc gridSpan="2">
                  <a:txBody>
                    <a:bodyPr/>
                    <a:lstStyle/>
                    <a:p>
                      <a:r>
                        <a:rPr lang="en-US" sz="2800" b="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Los </a:t>
                      </a:r>
                      <a:r>
                        <a:rPr lang="en-US" sz="2800" b="0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comentarios</a:t>
                      </a:r>
                      <a:r>
                        <a:rPr lang="en-US" sz="2800" b="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escritos</a:t>
                      </a:r>
                      <a:r>
                        <a:rPr lang="en-US" sz="2800" b="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pueden</a:t>
                      </a:r>
                      <a:r>
                        <a:rPr lang="en-US" sz="2800" b="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enviarse</a:t>
                      </a:r>
                      <a:r>
                        <a:rPr lang="en-US" sz="2800" b="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a: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000" b="0" u="none" kern="1200" dirty="0">
                        <a:solidFill>
                          <a:srgbClr val="213A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20374"/>
                  </a:ext>
                </a:extLst>
              </a:tr>
              <a:tr h="1291598"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Jeffrey Clark, Director </a:t>
                      </a:r>
                      <a:r>
                        <a:rPr lang="en-US" sz="2000" b="0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Ejecutivo</a:t>
                      </a:r>
                      <a:endParaRPr lang="en-US" sz="2000" b="0" kern="1200" dirty="0">
                        <a:solidFill>
                          <a:srgbClr val="213A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en-US" sz="2000" b="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hlinkClick r:id="rId2"/>
                        </a:rPr>
                        <a:t>Jclark@nassaucountyny.com</a:t>
                      </a:r>
                      <a:endParaRPr lang="en-US" sz="2000" b="0" kern="1200" dirty="0">
                        <a:solidFill>
                          <a:srgbClr val="213A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ctr"/>
                      <a:endParaRPr lang="en-US" sz="2000" b="0" kern="1200" dirty="0">
                        <a:solidFill>
                          <a:srgbClr val="213A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Donald Crosley, Subdirector</a:t>
                      </a:r>
                    </a:p>
                    <a:p>
                      <a:pPr algn="ctr"/>
                      <a:r>
                        <a:rPr lang="en-US" sz="2000" u="none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hlinkClick r:id="rId3"/>
                        </a:rPr>
                        <a:t>Dcrosley@nassaucountyny.com</a:t>
                      </a:r>
                      <a:endParaRPr lang="en-US" sz="2000" u="none" kern="1200" dirty="0">
                        <a:solidFill>
                          <a:srgbClr val="213A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ctr"/>
                      <a:endParaRPr lang="en-US" sz="2000" u="none" kern="1200" dirty="0">
                        <a:solidFill>
                          <a:srgbClr val="213A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926049"/>
                  </a:ext>
                </a:extLst>
              </a:tr>
              <a:tr h="17287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Nassau County Office of Community Development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en-US" sz="2000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Oficina</a:t>
                      </a:r>
                      <a:r>
                        <a:rPr lang="en-US" sz="200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de Desarrollo </a:t>
                      </a:r>
                      <a:r>
                        <a:rPr lang="en-US" sz="2000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Comunitario</a:t>
                      </a:r>
                      <a:r>
                        <a:rPr lang="en-US" sz="200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del </a:t>
                      </a:r>
                      <a:r>
                        <a:rPr lang="en-US" sz="2000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Condado</a:t>
                      </a:r>
                      <a:r>
                        <a:rPr lang="en-US" sz="200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de Nassau)</a:t>
                      </a:r>
                    </a:p>
                    <a:p>
                      <a:pPr algn="ctr"/>
                      <a:r>
                        <a:rPr lang="en-US" sz="200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 West Street – Suite 365</a:t>
                      </a:r>
                    </a:p>
                    <a:p>
                      <a:pPr algn="ctr"/>
                      <a:r>
                        <a:rPr lang="en-US" sz="200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Mineola, NY 11501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u="none" kern="1200" dirty="0">
                        <a:solidFill>
                          <a:srgbClr val="213A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517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121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03582-1D9D-1399-4B54-32F5FD7F2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1279"/>
            <a:ext cx="12192000" cy="897472"/>
          </a:xfrm>
        </p:spPr>
        <p:txBody>
          <a:bodyPr/>
          <a:lstStyle/>
          <a:p>
            <a:r>
              <a:rPr lang="en-US"/>
              <a:t>Plan </a:t>
            </a:r>
            <a:r>
              <a:rPr lang="en-US" err="1"/>
              <a:t>Consolidado</a:t>
            </a:r>
            <a:r>
              <a:rPr lang="en-US"/>
              <a:t> de Cinco </a:t>
            </a:r>
            <a:r>
              <a:rPr lang="en-US" err="1"/>
              <a:t>Años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23AEF-AF01-0D19-A8F6-8351AE39E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44" y="1253330"/>
            <a:ext cx="10177899" cy="536097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/>
              <a:t>El HUD </a:t>
            </a:r>
            <a:r>
              <a:rPr lang="en-US" sz="3200" b="1" err="1"/>
              <a:t>Fusionó</a:t>
            </a:r>
            <a:r>
              <a:rPr lang="en-US" sz="3200" b="1"/>
              <a:t> </a:t>
            </a:r>
            <a:r>
              <a:rPr lang="en-US" sz="3200" b="1" err="1"/>
              <a:t>Ciclos</a:t>
            </a:r>
            <a:r>
              <a:rPr lang="en-US" sz="3200" b="1"/>
              <a:t> de </a:t>
            </a:r>
            <a:r>
              <a:rPr lang="en-US" sz="3200" b="1" err="1"/>
              <a:t>Solicitud</a:t>
            </a:r>
            <a:r>
              <a:rPr lang="en-US" sz="3200" b="1"/>
              <a:t>/</a:t>
            </a:r>
            <a:r>
              <a:rPr lang="en-US" sz="3200" b="1" err="1"/>
              <a:t>Financiamiento</a:t>
            </a:r>
            <a:r>
              <a:rPr lang="en-US" sz="3200" b="1"/>
              <a:t> </a:t>
            </a:r>
            <a:r>
              <a:rPr lang="en-US" sz="3200" b="1" err="1"/>
              <a:t>Separados</a:t>
            </a:r>
            <a:endParaRPr lang="en-US" sz="3200" b="1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err="1"/>
              <a:t>en</a:t>
            </a:r>
            <a:r>
              <a:rPr lang="en-US" sz="3200" b="1"/>
              <a:t> un </a:t>
            </a:r>
            <a:r>
              <a:rPr lang="en-US" sz="3200" b="1" err="1"/>
              <a:t>proceso</a:t>
            </a:r>
            <a:r>
              <a:rPr lang="en-US" sz="3200" b="1"/>
              <a:t> </a:t>
            </a:r>
            <a:r>
              <a:rPr lang="en-US" sz="3200" b="1" err="1"/>
              <a:t>más</a:t>
            </a:r>
            <a:r>
              <a:rPr lang="en-US" sz="3200" b="1"/>
              <a:t> </a:t>
            </a:r>
            <a:r>
              <a:rPr lang="en-US" sz="3200" b="1" err="1"/>
              <a:t>coordinado</a:t>
            </a:r>
            <a:r>
              <a:rPr lang="en-US" sz="3200" b="1"/>
              <a:t>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b="1"/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100"/>
              <a:t>1ro – *FFY 1999 – 2004</a:t>
            </a: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100"/>
              <a:t>2do – *FFY 2005 – 2009</a:t>
            </a: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100"/>
              <a:t>3ro – *FFY 2010 – 2014</a:t>
            </a: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100"/>
              <a:t>4to – *FFY 2015 – 2019</a:t>
            </a: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100"/>
              <a:t>5to – *FFY 2020 - 2024</a:t>
            </a: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600"/>
              <a:t>6to – *FFY 2025 – 2029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/>
          </a:p>
          <a:p>
            <a:pPr marL="0" indent="0" algn="r">
              <a:lnSpc>
                <a:spcPct val="100000"/>
              </a:lnSpc>
              <a:buNone/>
            </a:pPr>
            <a:r>
              <a:rPr lang="en-US" sz="1800"/>
              <a:t>*</a:t>
            </a:r>
            <a:r>
              <a:rPr lang="en-US" sz="1800" err="1"/>
              <a:t>Año</a:t>
            </a:r>
            <a:r>
              <a:rPr lang="en-US" sz="1800"/>
              <a:t> Fiscal Federal (FFY, Federal Fiscal Year </a:t>
            </a:r>
            <a:r>
              <a:rPr lang="en-US" sz="1800" err="1"/>
              <a:t>por</a:t>
            </a:r>
            <a:r>
              <a:rPr lang="en-US" sz="1800"/>
              <a:t> sus </a:t>
            </a:r>
            <a:r>
              <a:rPr lang="en-US" sz="1800" err="1"/>
              <a:t>siglas</a:t>
            </a:r>
            <a:r>
              <a:rPr lang="en-US" sz="1800"/>
              <a:t> </a:t>
            </a:r>
            <a:r>
              <a:rPr lang="en-US" sz="1800" err="1"/>
              <a:t>en</a:t>
            </a:r>
            <a:r>
              <a:rPr lang="en-US" sz="1800"/>
              <a:t> ingles)</a:t>
            </a:r>
          </a:p>
        </p:txBody>
      </p:sp>
    </p:spTree>
    <p:extLst>
      <p:ext uri="{BB962C8B-B14F-4D97-AF65-F5344CB8AC3E}">
        <p14:creationId xmlns:p14="http://schemas.microsoft.com/office/powerpoint/2010/main" val="1647088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9A14-1A0B-5E6E-5261-7A9320682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</a:t>
            </a:r>
            <a:r>
              <a:rPr lang="en-US" err="1"/>
              <a:t>Consolidado</a:t>
            </a:r>
            <a:r>
              <a:rPr lang="en-US"/>
              <a:t> de Cinco </a:t>
            </a:r>
            <a:r>
              <a:rPr lang="en-US" err="1"/>
              <a:t>Años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07B6C-C109-BC47-9F80-3872F0B61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Reunión</a:t>
            </a:r>
            <a:r>
              <a:rPr lang="en-US"/>
              <a:t> con </a:t>
            </a:r>
            <a:r>
              <a:rPr lang="en-US" err="1"/>
              <a:t>diversas</a:t>
            </a:r>
            <a:r>
              <a:rPr lang="en-US"/>
              <a:t> </a:t>
            </a:r>
            <a:r>
              <a:rPr lang="en-US" err="1"/>
              <a:t>partes</a:t>
            </a:r>
            <a:r>
              <a:rPr lang="en-US"/>
              <a:t> </a:t>
            </a:r>
            <a:r>
              <a:rPr lang="en-US" err="1"/>
              <a:t>interesadas</a:t>
            </a:r>
            <a:r>
              <a:rPr lang="en-US"/>
              <a:t> para </a:t>
            </a:r>
            <a:r>
              <a:rPr lang="en-US" err="1"/>
              <a:t>evaluar</a:t>
            </a:r>
            <a:r>
              <a:rPr lang="en-US"/>
              <a:t>:</a:t>
            </a:r>
          </a:p>
          <a:p>
            <a:pPr lvl="1"/>
            <a:r>
              <a:rPr lang="en-US" err="1"/>
              <a:t>Necesidades</a:t>
            </a:r>
            <a:r>
              <a:rPr lang="en-US"/>
              <a:t> de </a:t>
            </a:r>
            <a:r>
              <a:rPr lang="en-US" err="1"/>
              <a:t>vivienda</a:t>
            </a:r>
            <a:r>
              <a:rPr lang="en-US"/>
              <a:t> y </a:t>
            </a:r>
            <a:r>
              <a:rPr lang="en-US" err="1"/>
              <a:t>desarrollo</a:t>
            </a:r>
            <a:r>
              <a:rPr lang="en-US"/>
              <a:t> </a:t>
            </a:r>
            <a:r>
              <a:rPr lang="en-US" err="1"/>
              <a:t>comunitario</a:t>
            </a:r>
            <a:endParaRPr lang="en-US"/>
          </a:p>
          <a:p>
            <a:pPr lvl="1"/>
            <a:r>
              <a:rPr lang="en-US" err="1"/>
              <a:t>Problemas</a:t>
            </a:r>
            <a:r>
              <a:rPr lang="en-US"/>
              <a:t> de </a:t>
            </a:r>
            <a:r>
              <a:rPr lang="en-US" err="1"/>
              <a:t>vivienda</a:t>
            </a:r>
            <a:r>
              <a:rPr lang="en-US"/>
              <a:t> </a:t>
            </a:r>
            <a:r>
              <a:rPr lang="en-US" err="1"/>
              <a:t>justa</a:t>
            </a:r>
            <a:r>
              <a:rPr lang="en-US"/>
              <a:t> y </a:t>
            </a:r>
            <a:r>
              <a:rPr lang="en-US" err="1"/>
              <a:t>asequible</a:t>
            </a:r>
            <a:endParaRPr lang="en-US"/>
          </a:p>
          <a:p>
            <a:pPr lvl="1"/>
            <a:r>
              <a:rPr lang="en-US"/>
              <a:t>Serie de </a:t>
            </a:r>
            <a:r>
              <a:rPr lang="en-US" err="1"/>
              <a:t>reuniones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noviembre</a:t>
            </a:r>
            <a:r>
              <a:rPr lang="en-US"/>
              <a:t> de 2024</a:t>
            </a:r>
          </a:p>
        </p:txBody>
      </p:sp>
    </p:spTree>
    <p:extLst>
      <p:ext uri="{BB962C8B-B14F-4D97-AF65-F5344CB8AC3E}">
        <p14:creationId xmlns:p14="http://schemas.microsoft.com/office/powerpoint/2010/main" val="3637838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FD44-26B5-010F-DC4A-C764D40F2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</a:t>
            </a:r>
            <a:r>
              <a:rPr lang="en-US" err="1"/>
              <a:t>Consolidado</a:t>
            </a:r>
            <a:r>
              <a:rPr lang="en-US"/>
              <a:t> de Cinco </a:t>
            </a:r>
            <a:r>
              <a:rPr lang="en-US" err="1"/>
              <a:t>Años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E615A-9BAD-8647-696B-6396624ED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85" y="1464942"/>
            <a:ext cx="10003971" cy="1427869"/>
          </a:xfrm>
        </p:spPr>
        <p:txBody>
          <a:bodyPr numCol="2">
            <a:normAutofit fontScale="25000" lnSpcReduction="20000"/>
          </a:bodyPr>
          <a:lstStyle/>
          <a:p>
            <a:r>
              <a:rPr lang="en-US" sz="8000" u="sng" dirty="0" err="1"/>
              <a:t>Necesidades</a:t>
            </a:r>
            <a:r>
              <a:rPr lang="en-US" sz="8000" u="sng" dirty="0"/>
              <a:t> de Vivienda</a:t>
            </a:r>
          </a:p>
          <a:p>
            <a:pPr lvl="1"/>
            <a:r>
              <a:rPr lang="en-US" sz="5600" dirty="0"/>
              <a:t>Vivienda </a:t>
            </a:r>
            <a:r>
              <a:rPr lang="en-US" sz="5600" dirty="0" err="1"/>
              <a:t>asequible</a:t>
            </a:r>
            <a:endParaRPr lang="en-US" sz="5600" dirty="0"/>
          </a:p>
          <a:p>
            <a:pPr lvl="1"/>
            <a:r>
              <a:rPr lang="en-US" sz="5600" dirty="0" err="1"/>
              <a:t>Autoridades</a:t>
            </a:r>
            <a:r>
              <a:rPr lang="en-US" sz="5600" dirty="0"/>
              <a:t> de </a:t>
            </a:r>
            <a:r>
              <a:rPr lang="en-US" sz="5600" dirty="0" err="1"/>
              <a:t>vivienda</a:t>
            </a:r>
            <a:endParaRPr lang="en-US" sz="5600" dirty="0"/>
          </a:p>
          <a:p>
            <a:pPr lvl="1"/>
            <a:endParaRPr lang="en-US" sz="2900" dirty="0"/>
          </a:p>
          <a:p>
            <a:pPr marL="457200" lvl="1" indent="0">
              <a:buNone/>
            </a:pPr>
            <a:endParaRPr lang="en-US" sz="2900" dirty="0"/>
          </a:p>
          <a:p>
            <a:pPr lvl="1"/>
            <a:endParaRPr lang="en-US" sz="3400" dirty="0"/>
          </a:p>
          <a:p>
            <a:pPr lvl="1"/>
            <a:r>
              <a:rPr lang="en-US" sz="5600" dirty="0" err="1"/>
              <a:t>Necesidades</a:t>
            </a:r>
            <a:r>
              <a:rPr lang="en-US" sz="5600" dirty="0"/>
              <a:t> </a:t>
            </a:r>
            <a:r>
              <a:rPr lang="en-US" sz="5600" dirty="0" err="1"/>
              <a:t>relacionadas</a:t>
            </a:r>
            <a:r>
              <a:rPr lang="en-US" sz="5600" dirty="0"/>
              <a:t> con la </a:t>
            </a:r>
            <a:r>
              <a:rPr lang="en-US" sz="5600" dirty="0" err="1"/>
              <a:t>falta</a:t>
            </a:r>
            <a:r>
              <a:rPr lang="en-US" sz="5600" dirty="0"/>
              <a:t> de </a:t>
            </a:r>
            <a:r>
              <a:rPr lang="en-US" sz="5600" dirty="0" err="1"/>
              <a:t>vivienda</a:t>
            </a:r>
            <a:endParaRPr lang="en-US" sz="5600" dirty="0"/>
          </a:p>
          <a:p>
            <a:pPr lvl="1" algn="just"/>
            <a:r>
              <a:rPr lang="en-US" sz="5600" dirty="0"/>
              <a:t>Vivienda para personas con </a:t>
            </a:r>
            <a:r>
              <a:rPr lang="en-US" sz="5600" dirty="0" err="1"/>
              <a:t>necesidades</a:t>
            </a:r>
            <a:r>
              <a:rPr lang="en-US" sz="5600" dirty="0"/>
              <a:t> </a:t>
            </a:r>
            <a:r>
              <a:rPr lang="en-US" sz="5600" dirty="0" err="1"/>
              <a:t>especiales</a:t>
            </a:r>
            <a:endParaRPr lang="en-US" sz="5600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D5DB26-2E59-2E67-EB4B-9DAD4AE7ED1C}"/>
              </a:ext>
            </a:extLst>
          </p:cNvPr>
          <p:cNvSpPr txBox="1">
            <a:spLocks/>
          </p:cNvSpPr>
          <p:nvPr/>
        </p:nvSpPr>
        <p:spPr>
          <a:xfrm>
            <a:off x="201385" y="2892812"/>
            <a:ext cx="10608129" cy="560902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Necesidades</a:t>
            </a:r>
            <a:r>
              <a:rPr lang="en-US" u="sng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Desarrollo </a:t>
            </a:r>
            <a:r>
              <a:rPr lang="en-US" u="sng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Comunitario</a:t>
            </a:r>
            <a:r>
              <a:rPr lang="en-US" u="sng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No </a:t>
            </a:r>
            <a:r>
              <a:rPr lang="en-US" u="sng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Relacionadas</a:t>
            </a:r>
            <a:r>
              <a:rPr lang="en-US" u="sng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con las </a:t>
            </a:r>
            <a:r>
              <a:rPr lang="en-US" u="sng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Viviendas</a:t>
            </a:r>
            <a:endParaRPr lang="en-US" u="sng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n-US" sz="220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F3C33F-FC17-1E82-BF69-12B5D08DF9FD}"/>
              </a:ext>
            </a:extLst>
          </p:cNvPr>
          <p:cNvSpPr txBox="1">
            <a:spLocks/>
          </p:cNvSpPr>
          <p:nvPr/>
        </p:nvSpPr>
        <p:spPr>
          <a:xfrm>
            <a:off x="230514" y="3477020"/>
            <a:ext cx="4650114" cy="2212300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Infraestructura</a:t>
            </a:r>
            <a:r>
              <a:rPr lang="en-US" sz="24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lvl="2"/>
            <a:r>
              <a:rPr lang="en-US" sz="20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Mejoras</a:t>
            </a:r>
            <a:r>
              <a:rPr lang="en-US" sz="20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Peatonales</a:t>
            </a:r>
            <a:endParaRPr lang="en-US" sz="2000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/>
            <a:r>
              <a:rPr lang="en-US" sz="20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Parques</a:t>
            </a:r>
            <a:r>
              <a:rPr lang="en-US" sz="20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espacios</a:t>
            </a:r>
            <a:r>
              <a:rPr lang="en-US" sz="20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abiertos</a:t>
            </a:r>
            <a:endParaRPr lang="en-US" sz="2000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/>
            <a:r>
              <a:rPr lang="en-US" sz="20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Revitalización</a:t>
            </a:r>
            <a:r>
              <a:rPr lang="en-US" sz="20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del </a:t>
            </a:r>
            <a:r>
              <a:rPr lang="en-US" sz="20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centro</a:t>
            </a:r>
            <a:r>
              <a:rPr lang="en-US" sz="20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urbano</a:t>
            </a:r>
            <a:endParaRPr lang="en-US" sz="2000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n-US" sz="2200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51A9EDB-0D93-503C-B47D-5D1B8BEB9080}"/>
              </a:ext>
            </a:extLst>
          </p:cNvPr>
          <p:cNvSpPr txBox="1">
            <a:spLocks/>
          </p:cNvSpPr>
          <p:nvPr/>
        </p:nvSpPr>
        <p:spPr>
          <a:xfrm>
            <a:off x="4405186" y="3525407"/>
            <a:ext cx="7384043" cy="2369207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8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Servicios</a:t>
            </a:r>
            <a:r>
              <a:rPr lang="en-US" sz="38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8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Publicos</a:t>
            </a:r>
            <a:endParaRPr lang="en-US" sz="3800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/>
            <a:r>
              <a:rPr lang="en-US" sz="29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Personas </a:t>
            </a:r>
            <a:r>
              <a:rPr lang="en-US" sz="29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mayores</a:t>
            </a:r>
            <a:endParaRPr lang="en-US" sz="2900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/>
            <a:r>
              <a:rPr lang="en-US" sz="29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Capacitación</a:t>
            </a:r>
            <a:r>
              <a:rPr lang="en-US" sz="29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9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laboral</a:t>
            </a:r>
            <a:endParaRPr lang="en-US" sz="2900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/>
            <a:r>
              <a:rPr lang="en-US" sz="29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Salud</a:t>
            </a:r>
            <a:r>
              <a:rPr lang="en-US" sz="29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mental</a:t>
            </a:r>
          </a:p>
          <a:p>
            <a:pPr lvl="2"/>
            <a:endParaRPr lang="en-US" sz="2900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14400" lvl="2" indent="0">
              <a:buNone/>
            </a:pPr>
            <a:endParaRPr lang="en-US" sz="2900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/>
            <a:r>
              <a:rPr lang="en-US" sz="29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Juventud </a:t>
            </a:r>
          </a:p>
          <a:p>
            <a:pPr lvl="2"/>
            <a:r>
              <a:rPr lang="en-US" sz="29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Necesidades</a:t>
            </a:r>
            <a:r>
              <a:rPr lang="en-US" sz="29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9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especiales</a:t>
            </a:r>
            <a:endParaRPr lang="en-US" sz="2900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/>
            <a:r>
              <a:rPr lang="en-US" sz="29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Transporte</a:t>
            </a:r>
            <a:endParaRPr lang="en-US" sz="2900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5997B0-8D5B-BEF5-02EE-6320B0C9540C}"/>
              </a:ext>
            </a:extLst>
          </p:cNvPr>
          <p:cNvSpPr txBox="1">
            <a:spLocks/>
          </p:cNvSpPr>
          <p:nvPr/>
        </p:nvSpPr>
        <p:spPr>
          <a:xfrm>
            <a:off x="647942" y="5440091"/>
            <a:ext cx="7713633" cy="117421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Vivienda </a:t>
            </a:r>
            <a:r>
              <a:rPr lang="en-US" b="1" dirty="0" err="1"/>
              <a:t>Justa</a:t>
            </a:r>
            <a:endParaRPr lang="en-US" dirty="0"/>
          </a:p>
          <a:p>
            <a:pPr lvl="1"/>
            <a:r>
              <a:rPr lang="en-US" b="1" dirty="0"/>
              <a:t>Barreras para la </a:t>
            </a:r>
            <a:r>
              <a:rPr lang="en-US" b="1" dirty="0" err="1"/>
              <a:t>vivienda</a:t>
            </a:r>
            <a:r>
              <a:rPr lang="en-US" b="1" dirty="0"/>
              <a:t> </a:t>
            </a:r>
            <a:r>
              <a:rPr lang="en-US" b="1" dirty="0" err="1"/>
              <a:t>asequible</a:t>
            </a:r>
            <a:endParaRPr lang="en-US" dirty="0"/>
          </a:p>
          <a:p>
            <a:pPr lvl="1"/>
            <a:endParaRPr lang="en-US" sz="2200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272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12447</TotalTime>
  <Words>4077</Words>
  <Application>Microsoft Macintosh PowerPoint</Application>
  <PresentationFormat>Widescreen</PresentationFormat>
  <Paragraphs>456</Paragraphs>
  <Slides>60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Aptos</vt:lpstr>
      <vt:lpstr>Aptos Display</vt:lpstr>
      <vt:lpstr>Arial</vt:lpstr>
      <vt:lpstr>Calibri</vt:lpstr>
      <vt:lpstr>Segoe UI</vt:lpstr>
      <vt:lpstr>Segoe UI Black</vt:lpstr>
      <vt:lpstr>Segoe UI Semibold</vt:lpstr>
      <vt:lpstr>Segoe UI Web (West European)</vt:lpstr>
      <vt:lpstr>Office Theme</vt:lpstr>
      <vt:lpstr>PowerPoint Presentation</vt:lpstr>
      <vt:lpstr>Orden del Día</vt:lpstr>
      <vt:lpstr>Consorcio del Condado Urbano de Nassau</vt:lpstr>
      <vt:lpstr>Municipios Miembros del Consorcio del Condado de Nassau</vt:lpstr>
      <vt:lpstr>Plan Consolidado de Cinco Años</vt:lpstr>
      <vt:lpstr>Plan Consolidado de Cinco Años</vt:lpstr>
      <vt:lpstr>Plan Consolidado de Cinco Años</vt:lpstr>
      <vt:lpstr>Plan Consolidado de Cinco Años</vt:lpstr>
      <vt:lpstr>Plan Consolidado de Cinco Años</vt:lpstr>
      <vt:lpstr>Vivienda Justa</vt:lpstr>
      <vt:lpstr>Vivienda Justa</vt:lpstr>
      <vt:lpstr>Reglamentación de Promoción Afirmativa de la Vivienda Justa</vt:lpstr>
      <vt:lpstr>Promoción Afirmativa de la Vivienda Justa</vt:lpstr>
      <vt:lpstr>Análisis de Impedimentos para la Elección de Vivienda Justa (AI)</vt:lpstr>
      <vt:lpstr>Vivienda Justa</vt:lpstr>
      <vt:lpstr>Plan de Vivienda Justa / Análisis de Impedimentos para la Elección de Vivienda Justa ("AI")</vt:lpstr>
      <vt:lpstr>Plan de Vivienda Justa / AI</vt:lpstr>
      <vt:lpstr>El Plan de Vivienda Justa / AI identifica Áreas de Alta Oportunidad (HOAs).</vt:lpstr>
      <vt:lpstr>Plan de Vivienda Justa / AI</vt:lpstr>
      <vt:lpstr>Plan de Vivienda Justa/AI</vt:lpstr>
      <vt:lpstr>Programa de Subvenciones en Bloque para el Desarrollo Comunitario (CDBG)</vt:lpstr>
      <vt:lpstr>Prioridades Elegibles del Condado de Nassau</vt:lpstr>
      <vt:lpstr>Actividades Elegibles de Rehabilitación y Preservación bajo el Programa CDBG</vt:lpstr>
      <vt:lpstr>Desarrollo Socioeconómico</vt:lpstr>
      <vt:lpstr>Cumplimiento del Objetivo Nacional</vt:lpstr>
      <vt:lpstr>Puntualidad de Actividades y Finalizaciones Objetivo</vt:lpstr>
      <vt:lpstr>Planes de Ejecución Puntual</vt:lpstr>
      <vt:lpstr>Actualizaciones del Censo 2020</vt:lpstr>
      <vt:lpstr>Programa de Asociaciones de Inversión en Vivienda (HOME)</vt:lpstr>
      <vt:lpstr>Programa de Asociaciones de Inversión HOME</vt:lpstr>
      <vt:lpstr>Programa de Asociaciones de Inversión HOME</vt:lpstr>
      <vt:lpstr>Programa de Asociaciones de Inversión HOME</vt:lpstr>
      <vt:lpstr>Actividades Elegibles bajo el Programa HOME</vt:lpstr>
      <vt:lpstr>Programa de Asociaciones de Inversión HOME</vt:lpstr>
      <vt:lpstr>Necesidad de Alta Prioridad Propuesta: Vivienda de Alquiler Asequible para No Jubilados en Áreas de Alta Oportunidad</vt:lpstr>
      <vt:lpstr>La Vivienda Elegible bajo el Programa HOME Debe Ser Permanente o Transitoria</vt:lpstr>
      <vt:lpstr>Criterios para el Proceso de Selección del Programa HOME</vt:lpstr>
      <vt:lpstr>Criterios para el Proceso de Selección del Programa HOME</vt:lpstr>
      <vt:lpstr>Criterios para el Proceso de Selección del Programa HOME</vt:lpstr>
      <vt:lpstr>Criterios para el Proceso de Selección del Programa HOME</vt:lpstr>
      <vt:lpstr>Programa de Subvenciones para Soluciones de Emergencia (ESG)</vt:lpstr>
      <vt:lpstr>Actividades Elegibles ESG</vt:lpstr>
      <vt:lpstr>Sección 3 y Otros Requisitos Federales</vt:lpstr>
      <vt:lpstr>Sección 3 </vt:lpstr>
      <vt:lpstr>Otros Requisitos Federales</vt:lpstr>
      <vt:lpstr>Proceso de Solicitud 2025</vt:lpstr>
      <vt:lpstr>Fondos Anticipados Disponibles para 2025</vt:lpstr>
      <vt:lpstr>Puntualidad de Actividades y Objetivos de Finalización</vt:lpstr>
      <vt:lpstr>Puntualidad de Actividades y Objetivos de Finalización</vt:lpstr>
      <vt:lpstr>Puntualidad de Actividades y Objetivos de Finalización</vt:lpstr>
      <vt:lpstr>Proceso de Solicitud 2025</vt:lpstr>
      <vt:lpstr>Proceso de Solicitud 2025</vt:lpstr>
      <vt:lpstr>Proceso de Solicitud</vt:lpstr>
      <vt:lpstr>Requisitos de Informes Anuales</vt:lpstr>
      <vt:lpstr>Proceso de Solicitud 2025</vt:lpstr>
      <vt:lpstr>Comentario Público sobre CDBG y Necesidades de Vivienda</vt:lpstr>
      <vt:lpstr>Audiencia Pública del Condado de Nassau OCD para el Año Fiscal 2025 sobre Necesidades de Desarrollo Comunitario y Vivienda</vt:lpstr>
      <vt:lpstr>Calendario de Audiencias Públicas</vt:lpstr>
      <vt:lpstr>Comentario Público</vt:lpstr>
      <vt:lpstr>Comentario Público</vt:lpstr>
    </vt:vector>
  </TitlesOfParts>
  <Company>VHB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Christiana Kastalek</dc:creator>
  <cp:lastModifiedBy>Geraldine Zorn</cp:lastModifiedBy>
  <cp:revision>81</cp:revision>
  <cp:lastPrinted>2025-01-02T17:08:51Z</cp:lastPrinted>
  <dcterms:created xsi:type="dcterms:W3CDTF">2024-12-23T02:09:36Z</dcterms:created>
  <dcterms:modified xsi:type="dcterms:W3CDTF">2025-01-15T11:24:34Z</dcterms:modified>
</cp:coreProperties>
</file>