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332" r:id="rId3"/>
    <p:sldId id="257" r:id="rId4"/>
    <p:sldId id="258" r:id="rId5"/>
    <p:sldId id="325" r:id="rId6"/>
    <p:sldId id="259" r:id="rId7"/>
    <p:sldId id="260" r:id="rId8"/>
    <p:sldId id="261" r:id="rId9"/>
    <p:sldId id="262" r:id="rId10"/>
    <p:sldId id="300" r:id="rId11"/>
    <p:sldId id="298" r:id="rId12"/>
    <p:sldId id="299" r:id="rId13"/>
    <p:sldId id="293" r:id="rId14"/>
    <p:sldId id="301" r:id="rId15"/>
    <p:sldId id="303" r:id="rId16"/>
    <p:sldId id="263" r:id="rId17"/>
    <p:sldId id="265" r:id="rId18"/>
    <p:sldId id="266" r:id="rId19"/>
    <p:sldId id="267" r:id="rId20"/>
    <p:sldId id="276" r:id="rId21"/>
    <p:sldId id="327" r:id="rId22"/>
    <p:sldId id="272" r:id="rId23"/>
    <p:sldId id="274" r:id="rId24"/>
    <p:sldId id="275" r:id="rId25"/>
    <p:sldId id="278" r:id="rId26"/>
    <p:sldId id="279" r:id="rId27"/>
    <p:sldId id="280" r:id="rId28"/>
    <p:sldId id="281" r:id="rId29"/>
    <p:sldId id="329" r:id="rId30"/>
    <p:sldId id="282" r:id="rId31"/>
    <p:sldId id="286" r:id="rId32"/>
    <p:sldId id="287" r:id="rId33"/>
    <p:sldId id="283" r:id="rId34"/>
    <p:sldId id="284" r:id="rId35"/>
    <p:sldId id="285" r:id="rId36"/>
    <p:sldId id="288" r:id="rId37"/>
    <p:sldId id="289" r:id="rId38"/>
    <p:sldId id="291" r:id="rId39"/>
    <p:sldId id="294" r:id="rId40"/>
    <p:sldId id="295" r:id="rId41"/>
    <p:sldId id="330" r:id="rId42"/>
    <p:sldId id="297" r:id="rId43"/>
    <p:sldId id="331" r:id="rId44"/>
    <p:sldId id="304" r:id="rId45"/>
    <p:sldId id="305" r:id="rId46"/>
    <p:sldId id="314" r:id="rId47"/>
    <p:sldId id="271" r:id="rId48"/>
    <p:sldId id="308" r:id="rId49"/>
    <p:sldId id="310" r:id="rId50"/>
    <p:sldId id="311" r:id="rId51"/>
    <p:sldId id="306" r:id="rId52"/>
    <p:sldId id="307" r:id="rId53"/>
    <p:sldId id="324" r:id="rId54"/>
    <p:sldId id="323" r:id="rId55"/>
    <p:sldId id="315" r:id="rId56"/>
    <p:sldId id="333" r:id="rId57"/>
    <p:sldId id="268" r:id="rId58"/>
    <p:sldId id="270" r:id="rId59"/>
    <p:sldId id="317" r:id="rId60"/>
    <p:sldId id="334" r:id="rId61"/>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B70D13-FACC-B4CF-05F9-610455C57ED8}" name="Gina Martini" initials="GM" userId="S::GMartini@vhb.com::b8abe272-2a21-4787-9ad9-6484c211a67f" providerId="AD"/>
  <p188:author id="{CA80F932-A841-1A15-1A53-05D89CB5B5A2}" name="Lindsay Drotman" initials="LD" userId="S::ldrotman@vhb.com::c939c110-3c4b-4731-a9cb-cccfc9658bce" providerId="AD"/>
  <p188:author id="{07515CC8-5AFF-F2B7-FAB8-1FC469002DA4}" name="Christiana Kastalek" initials="CK" userId="Christiana Kastalek"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13A7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8" autoAdjust="0"/>
    <p:restoredTop sz="94660"/>
  </p:normalViewPr>
  <p:slideViewPr>
    <p:cSldViewPr snapToGrid="0">
      <p:cViewPr varScale="1">
        <p:scale>
          <a:sx n="102" d="100"/>
          <a:sy n="102" d="100"/>
        </p:scale>
        <p:origin x="354" y="102"/>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BD089C-C328-11E7-3030-6B7D5829F1AB}"/>
              </a:ext>
            </a:extLst>
          </p:cNvPr>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F64B6C-C1F8-5D5E-2F31-B2A165590E06}"/>
              </a:ext>
            </a:extLst>
          </p:cNvPr>
          <p:cNvSpPr>
            <a:spLocks noGrp="1"/>
          </p:cNvSpPr>
          <p:nvPr>
            <p:ph type="dt" sz="quarter" idx="1"/>
          </p:nvPr>
        </p:nvSpPr>
        <p:spPr>
          <a:xfrm>
            <a:off x="3967341" y="0"/>
            <a:ext cx="3035088" cy="466116"/>
          </a:xfrm>
          <a:prstGeom prst="rect">
            <a:avLst/>
          </a:prstGeom>
        </p:spPr>
        <p:txBody>
          <a:bodyPr vert="horz" lIns="93104" tIns="46552" rIns="93104" bIns="46552" rtlCol="0"/>
          <a:lstStyle>
            <a:lvl1pPr algn="r">
              <a:defRPr sz="1200"/>
            </a:lvl1pPr>
          </a:lstStyle>
          <a:p>
            <a:fld id="{5AE9E978-AF03-4F36-BD18-F974B16FC1B1}" type="datetimeFigureOut">
              <a:rPr lang="en-US" smtClean="0"/>
              <a:t>1/13/2025</a:t>
            </a:fld>
            <a:endParaRPr lang="en-US" dirty="0"/>
          </a:p>
        </p:txBody>
      </p:sp>
      <p:sp>
        <p:nvSpPr>
          <p:cNvPr id="4" name="Footer Placeholder 3">
            <a:extLst>
              <a:ext uri="{FF2B5EF4-FFF2-40B4-BE49-F238E27FC236}">
                <a16:creationId xmlns:a16="http://schemas.microsoft.com/office/drawing/2014/main" id="{0F6F490B-2783-09FE-C6A8-EA7B9C8DC85F}"/>
              </a:ext>
            </a:extLst>
          </p:cNvPr>
          <p:cNvSpPr>
            <a:spLocks noGrp="1"/>
          </p:cNvSpPr>
          <p:nvPr>
            <p:ph type="ftr" sz="quarter" idx="2"/>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13C75B7-B0AF-4496-E82E-AA073AAF0006}"/>
              </a:ext>
            </a:extLst>
          </p:cNvPr>
          <p:cNvSpPr>
            <a:spLocks noGrp="1"/>
          </p:cNvSpPr>
          <p:nvPr>
            <p:ph type="sldNum" sz="quarter" idx="3"/>
          </p:nvPr>
        </p:nvSpPr>
        <p:spPr>
          <a:xfrm>
            <a:off x="3967341" y="8823936"/>
            <a:ext cx="3035088" cy="466115"/>
          </a:xfrm>
          <a:prstGeom prst="rect">
            <a:avLst/>
          </a:prstGeom>
        </p:spPr>
        <p:txBody>
          <a:bodyPr vert="horz" lIns="93104" tIns="46552" rIns="93104" bIns="46552" rtlCol="0" anchor="b"/>
          <a:lstStyle>
            <a:lvl1pPr algn="r">
              <a:defRPr sz="1200"/>
            </a:lvl1pPr>
          </a:lstStyle>
          <a:p>
            <a:fld id="{7935BBAB-4BDF-471E-986C-FE6601BF4EA0}" type="slidenum">
              <a:rPr lang="en-US" smtClean="0"/>
              <a:t>‹#›</a:t>
            </a:fld>
            <a:endParaRPr lang="en-US" dirty="0"/>
          </a:p>
        </p:txBody>
      </p:sp>
    </p:spTree>
    <p:extLst>
      <p:ext uri="{BB962C8B-B14F-4D97-AF65-F5344CB8AC3E}">
        <p14:creationId xmlns:p14="http://schemas.microsoft.com/office/powerpoint/2010/main" val="239198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591EC352-B96A-400D-9860-B50D3B4F70FA}" type="datetimeFigureOut">
              <a:rPr lang="en-US" smtClean="0"/>
              <a:t>1/13/2025</a:t>
            </a:fld>
            <a:endParaRPr lang="en-US" dirty="0"/>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1AF101E2-0D3A-4682-9DD3-03C1D433C77A}" type="slidenum">
              <a:rPr lang="en-US" smtClean="0"/>
              <a:t>‹#›</a:t>
            </a:fld>
            <a:endParaRPr lang="en-US" dirty="0"/>
          </a:p>
        </p:txBody>
      </p:sp>
    </p:spTree>
    <p:extLst>
      <p:ext uri="{BB962C8B-B14F-4D97-AF65-F5344CB8AC3E}">
        <p14:creationId xmlns:p14="http://schemas.microsoft.com/office/powerpoint/2010/main" val="174017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101E2-0D3A-4682-9DD3-03C1D433C77A}" type="slidenum">
              <a:rPr lang="en-US" smtClean="0"/>
              <a:t>59</a:t>
            </a:fld>
            <a:endParaRPr lang="en-US" dirty="0"/>
          </a:p>
        </p:txBody>
      </p:sp>
    </p:spTree>
    <p:extLst>
      <p:ext uri="{BB962C8B-B14F-4D97-AF65-F5344CB8AC3E}">
        <p14:creationId xmlns:p14="http://schemas.microsoft.com/office/powerpoint/2010/main" val="80691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3">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790831-DE31-C2F5-8C55-5AF498890A25}"/>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049CF5-AF83-5440-9CE7-D596E66DE14C}"/>
              </a:ext>
            </a:extLst>
          </p:cNvPr>
          <p:cNvSpPr>
            <a:spLocks noGrp="1"/>
          </p:cNvSpPr>
          <p:nvPr>
            <p:ph type="title"/>
          </p:nvPr>
        </p:nvSpPr>
        <p:spPr>
          <a:xfrm>
            <a:off x="0" y="243694"/>
            <a:ext cx="12192000" cy="897472"/>
          </a:xfrm>
          <a:solidFill>
            <a:srgbClr val="213A71"/>
          </a:solidFill>
        </p:spPr>
        <p:txBody>
          <a:bodyPr>
            <a:normAutofit/>
          </a:bodyPr>
          <a:lstStyle>
            <a:lvl1pPr marL="571500" indent="-52388">
              <a:defRPr sz="2800">
                <a:solidFill>
                  <a:schemeClr val="bg1"/>
                </a:solidFill>
                <a:latin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2804049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5DAA-D466-465F-53DD-05EF55B6AF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9DA5A7-7D29-353B-486F-225CCE7D1D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6E6A7-D7F6-E62F-67EC-E4E9E6B6D4B4}"/>
              </a:ext>
            </a:extLst>
          </p:cNvPr>
          <p:cNvSpPr>
            <a:spLocks noGrp="1"/>
          </p:cNvSpPr>
          <p:nvPr>
            <p:ph type="dt" sz="half" idx="10"/>
          </p:nvPr>
        </p:nvSpPr>
        <p:spPr/>
        <p:txBody>
          <a:bodyPr/>
          <a:lstStyle/>
          <a:p>
            <a:fld id="{FFC61BEA-1785-4BAF-949E-3D2341E608C5}" type="datetimeFigureOut">
              <a:rPr lang="en-US" smtClean="0"/>
              <a:t>1/13/2025</a:t>
            </a:fld>
            <a:endParaRPr lang="en-US" dirty="0"/>
          </a:p>
        </p:txBody>
      </p:sp>
      <p:sp>
        <p:nvSpPr>
          <p:cNvPr id="5" name="Footer Placeholder 4">
            <a:extLst>
              <a:ext uri="{FF2B5EF4-FFF2-40B4-BE49-F238E27FC236}">
                <a16:creationId xmlns:a16="http://schemas.microsoft.com/office/drawing/2014/main" id="{992DBD7A-FD4C-3301-787C-76B141C11E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B9484C-70F3-792C-507B-9128636B364C}"/>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71956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657C4B-4DDD-FD7D-16F8-C671B333BE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587C55-6780-3D71-DFC1-6C673C37DA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3F84D-4DE5-8666-791B-2B4563BB7715}"/>
              </a:ext>
            </a:extLst>
          </p:cNvPr>
          <p:cNvSpPr>
            <a:spLocks noGrp="1"/>
          </p:cNvSpPr>
          <p:nvPr>
            <p:ph type="dt" sz="half" idx="10"/>
          </p:nvPr>
        </p:nvSpPr>
        <p:spPr/>
        <p:txBody>
          <a:bodyPr/>
          <a:lstStyle/>
          <a:p>
            <a:fld id="{FFC61BEA-1785-4BAF-949E-3D2341E608C5}" type="datetimeFigureOut">
              <a:rPr lang="en-US" smtClean="0"/>
              <a:t>1/13/2025</a:t>
            </a:fld>
            <a:endParaRPr lang="en-US" dirty="0"/>
          </a:p>
        </p:txBody>
      </p:sp>
      <p:sp>
        <p:nvSpPr>
          <p:cNvPr id="5" name="Footer Placeholder 4">
            <a:extLst>
              <a:ext uri="{FF2B5EF4-FFF2-40B4-BE49-F238E27FC236}">
                <a16:creationId xmlns:a16="http://schemas.microsoft.com/office/drawing/2014/main" id="{B766D642-7EBE-D3C1-9E27-CD53C06AB1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ECC1D5-D9D6-7F31-131C-0C8AAD82619D}"/>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50857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3DEC-330B-F9FA-3F65-66A26CC823D5}"/>
              </a:ext>
            </a:extLst>
          </p:cNvPr>
          <p:cNvSpPr>
            <a:spLocks noGrp="1"/>
          </p:cNvSpPr>
          <p:nvPr>
            <p:ph type="title"/>
          </p:nvPr>
        </p:nvSpPr>
        <p:spPr>
          <a:xfrm>
            <a:off x="0" y="243694"/>
            <a:ext cx="12192000" cy="897472"/>
          </a:xfrm>
          <a:solidFill>
            <a:srgbClr val="213A71"/>
          </a:solidFill>
        </p:spPr>
        <p:txBody>
          <a:bodyPr>
            <a:normAutofit/>
          </a:bodyPr>
          <a:lstStyle>
            <a:lvl1pPr marL="571500" indent="-52388">
              <a:defRPr sz="2800">
                <a:solidFill>
                  <a:schemeClr val="bg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230F361-A6CD-DAE4-EBE7-DCAE8D2B7BAC}"/>
              </a:ext>
            </a:extLst>
          </p:cNvPr>
          <p:cNvSpPr>
            <a:spLocks noGrp="1"/>
          </p:cNvSpPr>
          <p:nvPr>
            <p:ph idx="1"/>
          </p:nvPr>
        </p:nvSpPr>
        <p:spPr>
          <a:xfrm>
            <a:off x="647944" y="1253330"/>
            <a:ext cx="10515600" cy="4751815"/>
          </a:xfrm>
        </p:spPr>
        <p:txBody>
          <a:bodyPr/>
          <a:lstStyle>
            <a:lvl1pPr>
              <a:lnSpc>
                <a:spcPct val="150000"/>
              </a:lnSpc>
              <a:defRPr sz="2400">
                <a:solidFill>
                  <a:srgbClr val="213A71"/>
                </a:solidFill>
                <a:latin typeface="Segoe UI" panose="020B0502040204020203" pitchFamily="34" charset="0"/>
                <a:cs typeface="Segoe UI" panose="020B0502040204020203" pitchFamily="34" charset="0"/>
              </a:defRPr>
            </a:lvl1pPr>
            <a:lvl2pPr>
              <a:lnSpc>
                <a:spcPct val="150000"/>
              </a:lnSpc>
              <a:defRPr sz="2000">
                <a:solidFill>
                  <a:srgbClr val="213A71"/>
                </a:solidFill>
                <a:latin typeface="Segoe UI" panose="020B0502040204020203" pitchFamily="34" charset="0"/>
                <a:cs typeface="Segoe UI" panose="020B0502040204020203" pitchFamily="34" charset="0"/>
              </a:defRPr>
            </a:lvl2pPr>
            <a:lvl3pPr>
              <a:lnSpc>
                <a:spcPct val="150000"/>
              </a:lnSpc>
              <a:defRPr sz="1800">
                <a:solidFill>
                  <a:srgbClr val="213A71"/>
                </a:solidFill>
                <a:latin typeface="Segoe UI" panose="020B0502040204020203" pitchFamily="34" charset="0"/>
                <a:cs typeface="Segoe UI" panose="020B0502040204020203" pitchFamily="34" charset="0"/>
              </a:defRPr>
            </a:lvl3pPr>
            <a:lvl4pPr>
              <a:lnSpc>
                <a:spcPct val="150000"/>
              </a:lnSpc>
              <a:defRPr sz="1600">
                <a:solidFill>
                  <a:srgbClr val="213A71"/>
                </a:solidFill>
                <a:latin typeface="Segoe UI" panose="020B0502040204020203" pitchFamily="34" charset="0"/>
                <a:cs typeface="Segoe UI" panose="020B0502040204020203" pitchFamily="34" charset="0"/>
              </a:defRPr>
            </a:lvl4pPr>
            <a:lvl5pPr>
              <a:lnSpc>
                <a:spcPct val="150000"/>
              </a:lnSpc>
              <a:defRPr>
                <a:solidFill>
                  <a:srgbClr val="213A7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Equal Housing Logo transparent PNG - StickPNG">
            <a:extLst>
              <a:ext uri="{FF2B5EF4-FFF2-40B4-BE49-F238E27FC236}">
                <a16:creationId xmlns:a16="http://schemas.microsoft.com/office/drawing/2014/main" id="{913AC1F4-A288-7391-45C1-7E577A5EBB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79969" y="6172136"/>
            <a:ext cx="967151" cy="6447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E14EFCF-2E61-AEC6-C35A-3B934354F2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71275" y="6172136"/>
            <a:ext cx="679450" cy="69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9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B9DA-DEF9-806F-0E7C-14F26800C136}"/>
              </a:ext>
            </a:extLst>
          </p:cNvPr>
          <p:cNvSpPr>
            <a:spLocks noGrp="1"/>
          </p:cNvSpPr>
          <p:nvPr>
            <p:ph type="title"/>
          </p:nvPr>
        </p:nvSpPr>
        <p:spPr>
          <a:xfrm>
            <a:off x="831850" y="1709738"/>
            <a:ext cx="10515600" cy="2852737"/>
          </a:xfrm>
        </p:spPr>
        <p:txBody>
          <a:bodyPr anchor="b"/>
          <a:lstStyle>
            <a:lvl1pPr>
              <a:defRPr sz="6000">
                <a:solidFill>
                  <a:srgbClr val="213A7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B6C4DED-DE34-7B81-F957-3843F54B22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9E1D25-891D-3A4B-B6D4-F4A0AC2041FA}"/>
              </a:ext>
            </a:extLst>
          </p:cNvPr>
          <p:cNvSpPr>
            <a:spLocks noGrp="1"/>
          </p:cNvSpPr>
          <p:nvPr>
            <p:ph type="dt" sz="half" idx="10"/>
          </p:nvPr>
        </p:nvSpPr>
        <p:spPr/>
        <p:txBody>
          <a:bodyPr/>
          <a:lstStyle/>
          <a:p>
            <a:fld id="{FFC61BEA-1785-4BAF-949E-3D2341E608C5}" type="datetimeFigureOut">
              <a:rPr lang="en-US" smtClean="0"/>
              <a:t>1/13/2025</a:t>
            </a:fld>
            <a:endParaRPr lang="en-US" dirty="0"/>
          </a:p>
        </p:txBody>
      </p:sp>
      <p:sp>
        <p:nvSpPr>
          <p:cNvPr id="5" name="Footer Placeholder 4">
            <a:extLst>
              <a:ext uri="{FF2B5EF4-FFF2-40B4-BE49-F238E27FC236}">
                <a16:creationId xmlns:a16="http://schemas.microsoft.com/office/drawing/2014/main" id="{092767F2-95BF-0086-F671-6CCC9DE70A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07B9EF-3765-2896-0AC9-BA1A5DE16797}"/>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238344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EDBB-1E68-8F3A-32D3-DC64EA7D9C6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BEEB163-E67E-4739-292A-1FFCF31E418A}"/>
              </a:ext>
            </a:extLst>
          </p:cNvPr>
          <p:cNvSpPr>
            <a:spLocks noGrp="1"/>
          </p:cNvSpPr>
          <p:nvPr>
            <p:ph sz="half" idx="1"/>
          </p:nvPr>
        </p:nvSpPr>
        <p:spPr>
          <a:xfrm>
            <a:off x="838200" y="1825625"/>
            <a:ext cx="5181600" cy="4351338"/>
          </a:xfrm>
        </p:spPr>
        <p:txBody>
          <a:bodyPr/>
          <a:lstStyle>
            <a:lvl1pPr>
              <a:defRPr>
                <a:solidFill>
                  <a:srgbClr val="213A71"/>
                </a:solidFill>
              </a:defRPr>
            </a:lvl1pPr>
            <a:lvl2pPr>
              <a:defRPr>
                <a:solidFill>
                  <a:srgbClr val="213A71"/>
                </a:solidFill>
              </a:defRPr>
            </a:lvl2pPr>
            <a:lvl3pPr>
              <a:defRPr>
                <a:solidFill>
                  <a:srgbClr val="213A71"/>
                </a:solidFill>
              </a:defRPr>
            </a:lvl3pPr>
            <a:lvl4pPr>
              <a:defRPr>
                <a:solidFill>
                  <a:srgbClr val="213A71"/>
                </a:solidFill>
              </a:defRPr>
            </a:lvl4pPr>
            <a:lvl5pPr>
              <a:defRPr>
                <a:solidFill>
                  <a:srgbClr val="213A7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80A3A65-8CD4-B83A-3D42-60F158386E3A}"/>
              </a:ext>
            </a:extLst>
          </p:cNvPr>
          <p:cNvSpPr>
            <a:spLocks noGrp="1"/>
          </p:cNvSpPr>
          <p:nvPr>
            <p:ph sz="half" idx="2"/>
          </p:nvPr>
        </p:nvSpPr>
        <p:spPr>
          <a:xfrm>
            <a:off x="6172200" y="1825625"/>
            <a:ext cx="5181600" cy="4351338"/>
          </a:xfrm>
        </p:spPr>
        <p:txBody>
          <a:bodyPr/>
          <a:lstStyle>
            <a:lvl1pPr>
              <a:defRPr>
                <a:solidFill>
                  <a:srgbClr val="213A71"/>
                </a:solidFill>
              </a:defRPr>
            </a:lvl1pPr>
            <a:lvl2pPr>
              <a:defRPr>
                <a:solidFill>
                  <a:srgbClr val="213A71"/>
                </a:solidFill>
              </a:defRPr>
            </a:lvl2pPr>
            <a:lvl3pPr>
              <a:defRPr>
                <a:solidFill>
                  <a:srgbClr val="213A71"/>
                </a:solidFill>
              </a:defRPr>
            </a:lvl3pPr>
            <a:lvl4pPr>
              <a:defRPr>
                <a:solidFill>
                  <a:srgbClr val="213A71"/>
                </a:solidFill>
              </a:defRPr>
            </a:lvl4pPr>
            <a:lvl5pPr>
              <a:defRPr>
                <a:solidFill>
                  <a:srgbClr val="213A7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AA3F785-0777-8FBF-15A3-7D75E0955A0F}"/>
              </a:ext>
            </a:extLst>
          </p:cNvPr>
          <p:cNvSpPr>
            <a:spLocks noGrp="1"/>
          </p:cNvSpPr>
          <p:nvPr>
            <p:ph type="dt" sz="half" idx="10"/>
          </p:nvPr>
        </p:nvSpPr>
        <p:spPr/>
        <p:txBody>
          <a:bodyPr/>
          <a:lstStyle/>
          <a:p>
            <a:fld id="{FFC61BEA-1785-4BAF-949E-3D2341E608C5}" type="datetimeFigureOut">
              <a:rPr lang="en-US" smtClean="0"/>
              <a:t>1/13/2025</a:t>
            </a:fld>
            <a:endParaRPr lang="en-US" dirty="0"/>
          </a:p>
        </p:txBody>
      </p:sp>
      <p:sp>
        <p:nvSpPr>
          <p:cNvPr id="6" name="Footer Placeholder 5">
            <a:extLst>
              <a:ext uri="{FF2B5EF4-FFF2-40B4-BE49-F238E27FC236}">
                <a16:creationId xmlns:a16="http://schemas.microsoft.com/office/drawing/2014/main" id="{1B1DBE37-4D72-C8D5-8D0B-4E62FB58DE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E2A778-F69B-775D-298A-E606E5F4E340}"/>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73383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A047-1AFF-4179-65A4-2AF2B34119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EDB615-B631-FAC0-B25B-4028BEECC9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8136E5-A36C-3BE5-5AC2-C7186899F1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432B5-1DF2-0F21-D1D1-C807A0FD0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35F95C-736D-823B-A666-2DE7A20C1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FE9FDD-6B92-D2AC-B49F-B9E5318DF782}"/>
              </a:ext>
            </a:extLst>
          </p:cNvPr>
          <p:cNvSpPr>
            <a:spLocks noGrp="1"/>
          </p:cNvSpPr>
          <p:nvPr>
            <p:ph type="dt" sz="half" idx="10"/>
          </p:nvPr>
        </p:nvSpPr>
        <p:spPr/>
        <p:txBody>
          <a:bodyPr/>
          <a:lstStyle/>
          <a:p>
            <a:fld id="{FFC61BEA-1785-4BAF-949E-3D2341E608C5}" type="datetimeFigureOut">
              <a:rPr lang="en-US" smtClean="0"/>
              <a:t>1/13/2025</a:t>
            </a:fld>
            <a:endParaRPr lang="en-US" dirty="0"/>
          </a:p>
        </p:txBody>
      </p:sp>
      <p:sp>
        <p:nvSpPr>
          <p:cNvPr id="8" name="Footer Placeholder 7">
            <a:extLst>
              <a:ext uri="{FF2B5EF4-FFF2-40B4-BE49-F238E27FC236}">
                <a16:creationId xmlns:a16="http://schemas.microsoft.com/office/drawing/2014/main" id="{12A3F244-2D66-CB86-F99F-BC72BF80CFB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165D4C-0B0C-A7D7-7987-92B00C18B644}"/>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15566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8A03B2-E36C-39D6-4E14-7BA95E72F1F8}"/>
              </a:ext>
            </a:extLst>
          </p:cNvPr>
          <p:cNvSpPr/>
          <p:nvPr userDrawn="1"/>
        </p:nvSpPr>
        <p:spPr>
          <a:xfrm>
            <a:off x="838200" y="819150"/>
            <a:ext cx="10515600" cy="4924425"/>
          </a:xfrm>
          <a:prstGeom prst="rect">
            <a:avLst/>
          </a:prstGeom>
          <a:solidFill>
            <a:srgbClr val="213A71"/>
          </a:solidFill>
          <a:ln>
            <a:solidFill>
              <a:schemeClr val="bg1"/>
            </a:solid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84A460-F97D-8CF8-BC7A-2DEF8B243F82}"/>
              </a:ext>
            </a:extLst>
          </p:cNvPr>
          <p:cNvSpPr>
            <a:spLocks noGrp="1"/>
          </p:cNvSpPr>
          <p:nvPr>
            <p:ph type="title" hasCustomPrompt="1"/>
          </p:nvPr>
        </p:nvSpPr>
        <p:spPr>
          <a:xfrm>
            <a:off x="1028700" y="2659917"/>
            <a:ext cx="10048875" cy="1325563"/>
          </a:xfrm>
        </p:spPr>
        <p:txBody>
          <a:bodyPr/>
          <a:lstStyle>
            <a:lvl1pPr>
              <a:defRPr>
                <a:solidFill>
                  <a:schemeClr val="bg1"/>
                </a:solidFill>
              </a:defRPr>
            </a:lvl1pPr>
          </a:lstStyle>
          <a:p>
            <a:r>
              <a:rPr lang="en-US" dirty="0"/>
              <a:t>Section Intro Slide</a:t>
            </a:r>
          </a:p>
        </p:txBody>
      </p:sp>
      <p:cxnSp>
        <p:nvCxnSpPr>
          <p:cNvPr id="8" name="Straight Connector 7">
            <a:extLst>
              <a:ext uri="{FF2B5EF4-FFF2-40B4-BE49-F238E27FC236}">
                <a16:creationId xmlns:a16="http://schemas.microsoft.com/office/drawing/2014/main" id="{9E2675D1-56EB-8ED8-9357-BF00DA958B42}"/>
              </a:ext>
            </a:extLst>
          </p:cNvPr>
          <p:cNvCxnSpPr>
            <a:cxnSpLocks/>
          </p:cNvCxnSpPr>
          <p:nvPr userDrawn="1"/>
        </p:nvCxnSpPr>
        <p:spPr>
          <a:xfrm>
            <a:off x="1028700" y="3985480"/>
            <a:ext cx="10067925" cy="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8222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5B148-C71E-5230-D658-67009B71998E}"/>
              </a:ext>
            </a:extLst>
          </p:cNvPr>
          <p:cNvSpPr>
            <a:spLocks noGrp="1"/>
          </p:cNvSpPr>
          <p:nvPr>
            <p:ph type="dt" sz="half" idx="10"/>
          </p:nvPr>
        </p:nvSpPr>
        <p:spPr/>
        <p:txBody>
          <a:bodyPr/>
          <a:lstStyle/>
          <a:p>
            <a:fld id="{FFC61BEA-1785-4BAF-949E-3D2341E608C5}" type="datetimeFigureOut">
              <a:rPr lang="en-US" smtClean="0"/>
              <a:t>1/13/2025</a:t>
            </a:fld>
            <a:endParaRPr lang="en-US" dirty="0"/>
          </a:p>
        </p:txBody>
      </p:sp>
      <p:sp>
        <p:nvSpPr>
          <p:cNvPr id="3" name="Footer Placeholder 2">
            <a:extLst>
              <a:ext uri="{FF2B5EF4-FFF2-40B4-BE49-F238E27FC236}">
                <a16:creationId xmlns:a16="http://schemas.microsoft.com/office/drawing/2014/main" id="{9A29DE56-9EEA-BD90-EED2-1FC4E67FE0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97F3A9-E929-B152-4904-54DE412F6994}"/>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217105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888B-B5BE-4468-BFF7-8077883CC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A0C0D9-7146-8CA4-5F81-5EF09BC7E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C3F6E-C4BA-731C-FDA7-94F401ACE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7B0B0-E26C-8C33-F20B-6456BD5F47AE}"/>
              </a:ext>
            </a:extLst>
          </p:cNvPr>
          <p:cNvSpPr>
            <a:spLocks noGrp="1"/>
          </p:cNvSpPr>
          <p:nvPr>
            <p:ph type="dt" sz="half" idx="10"/>
          </p:nvPr>
        </p:nvSpPr>
        <p:spPr/>
        <p:txBody>
          <a:bodyPr/>
          <a:lstStyle/>
          <a:p>
            <a:fld id="{FFC61BEA-1785-4BAF-949E-3D2341E608C5}" type="datetimeFigureOut">
              <a:rPr lang="en-US" smtClean="0"/>
              <a:t>1/13/2025</a:t>
            </a:fld>
            <a:endParaRPr lang="en-US" dirty="0"/>
          </a:p>
        </p:txBody>
      </p:sp>
      <p:sp>
        <p:nvSpPr>
          <p:cNvPr id="6" name="Footer Placeholder 5">
            <a:extLst>
              <a:ext uri="{FF2B5EF4-FFF2-40B4-BE49-F238E27FC236}">
                <a16:creationId xmlns:a16="http://schemas.microsoft.com/office/drawing/2014/main" id="{FD1EA490-2D46-51EA-DC40-3349F72CCA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DE1AA2-2714-5543-44C6-3665D074EF6F}"/>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56137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3693-1AB9-9077-6BC4-650634EFB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A2AFA-FDAD-9956-C003-9D3D4F38A7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657325-826F-8365-8558-D23C9016D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6A74A-F3F2-47FE-8A4F-2B5C5C311C06}"/>
              </a:ext>
            </a:extLst>
          </p:cNvPr>
          <p:cNvSpPr>
            <a:spLocks noGrp="1"/>
          </p:cNvSpPr>
          <p:nvPr>
            <p:ph type="dt" sz="half" idx="10"/>
          </p:nvPr>
        </p:nvSpPr>
        <p:spPr/>
        <p:txBody>
          <a:bodyPr/>
          <a:lstStyle/>
          <a:p>
            <a:fld id="{FFC61BEA-1785-4BAF-949E-3D2341E608C5}" type="datetimeFigureOut">
              <a:rPr lang="en-US" smtClean="0"/>
              <a:t>1/13/2025</a:t>
            </a:fld>
            <a:endParaRPr lang="en-US" dirty="0"/>
          </a:p>
        </p:txBody>
      </p:sp>
      <p:sp>
        <p:nvSpPr>
          <p:cNvPr id="6" name="Footer Placeholder 5">
            <a:extLst>
              <a:ext uri="{FF2B5EF4-FFF2-40B4-BE49-F238E27FC236}">
                <a16:creationId xmlns:a16="http://schemas.microsoft.com/office/drawing/2014/main" id="{4BC1D342-7CF0-893F-DA29-25B692E034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E813E6-51A8-C62A-F412-29B2559F7A30}"/>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218504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BCF4B8-A411-59C5-F0C4-15CC96BA5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51C8A-A8CF-7E23-AE76-9C1EE681D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E2617-CFCA-B9A0-C36E-D6B960968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C61BEA-1785-4BAF-949E-3D2341E608C5}" type="datetimeFigureOut">
              <a:rPr lang="en-US" smtClean="0"/>
              <a:t>1/13/2025</a:t>
            </a:fld>
            <a:endParaRPr lang="en-US" dirty="0"/>
          </a:p>
        </p:txBody>
      </p:sp>
      <p:sp>
        <p:nvSpPr>
          <p:cNvPr id="5" name="Footer Placeholder 4">
            <a:extLst>
              <a:ext uri="{FF2B5EF4-FFF2-40B4-BE49-F238E27FC236}">
                <a16:creationId xmlns:a16="http://schemas.microsoft.com/office/drawing/2014/main" id="{2702239E-9253-0D6F-D94C-59FCF3A6B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F04C877-CD42-0BE2-1395-1EFE2B37B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84D0C4-E25A-44CD-BCB4-28418C35EE4C}" type="slidenum">
              <a:rPr lang="en-US" smtClean="0"/>
              <a:t>‹#›</a:t>
            </a:fld>
            <a:endParaRPr lang="en-US" dirty="0"/>
          </a:p>
        </p:txBody>
      </p:sp>
    </p:spTree>
    <p:extLst>
      <p:ext uri="{BB962C8B-B14F-4D97-AF65-F5344CB8AC3E}">
        <p14:creationId xmlns:p14="http://schemas.microsoft.com/office/powerpoint/2010/main" val="3301903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forms.office.com/r/bLck4J5De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Dcrosley@nassaucountyny.com" TargetMode="External"/><Relationship Id="rId2" Type="http://schemas.openxmlformats.org/officeDocument/2006/relationships/hyperlink" Target="mailto:Jclark@nassaucountyny.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BCCB3-737E-FDEA-25F6-F65926F169FA}"/>
              </a:ext>
            </a:extLst>
          </p:cNvPr>
          <p:cNvSpPr>
            <a:spLocks noGrp="1"/>
          </p:cNvSpPr>
          <p:nvPr>
            <p:ph type="title"/>
          </p:nvPr>
        </p:nvSpPr>
        <p:spPr>
          <a:xfrm>
            <a:off x="0" y="243694"/>
            <a:ext cx="12192000" cy="897472"/>
          </a:xfrm>
        </p:spPr>
        <p:txBody>
          <a:bodyPr/>
          <a:lstStyle/>
          <a:p>
            <a:endParaRPr lang="en-US" dirty="0">
              <a:solidFill>
                <a:srgbClr val="213A71"/>
              </a:solidFill>
            </a:endParaRPr>
          </a:p>
        </p:txBody>
      </p:sp>
      <p:sp>
        <p:nvSpPr>
          <p:cNvPr id="11" name="TextBox 10">
            <a:extLst>
              <a:ext uri="{FF2B5EF4-FFF2-40B4-BE49-F238E27FC236}">
                <a16:creationId xmlns:a16="http://schemas.microsoft.com/office/drawing/2014/main" id="{E82E4913-6F6B-EF72-4A2E-D6C4CEEB1370}"/>
              </a:ext>
            </a:extLst>
          </p:cNvPr>
          <p:cNvSpPr txBox="1"/>
          <p:nvPr/>
        </p:nvSpPr>
        <p:spPr>
          <a:xfrm>
            <a:off x="3075808" y="2105941"/>
            <a:ext cx="9386929" cy="523220"/>
          </a:xfrm>
          <a:prstGeom prst="rect">
            <a:avLst/>
          </a:prstGeom>
          <a:noFill/>
        </p:spPr>
        <p:txBody>
          <a:bodyPr wrap="square" rtlCol="0">
            <a:spAutoFit/>
          </a:bodyPr>
          <a:lstStyle/>
          <a:p>
            <a:r>
              <a:rPr lang="en-US" sz="2800" dirty="0">
                <a:solidFill>
                  <a:srgbClr val="213A71"/>
                </a:solidFill>
                <a:latin typeface="Segoe UI Black" panose="020B0A02040204020203" pitchFamily="34" charset="0"/>
                <a:ea typeface="Segoe UI Black" panose="020B0A02040204020203" pitchFamily="34" charset="0"/>
                <a:cs typeface="Segoe UI Semibold" panose="020B0702040204020203" pitchFamily="34" charset="0"/>
              </a:rPr>
              <a:t>Nassau County Office of Community Development</a:t>
            </a:r>
          </a:p>
        </p:txBody>
      </p:sp>
      <p:sp>
        <p:nvSpPr>
          <p:cNvPr id="12" name="Text Placeholder 7">
            <a:extLst>
              <a:ext uri="{FF2B5EF4-FFF2-40B4-BE49-F238E27FC236}">
                <a16:creationId xmlns:a16="http://schemas.microsoft.com/office/drawing/2014/main" id="{1B15EFD6-E7EE-B7FC-E301-40A2432B2757}"/>
              </a:ext>
            </a:extLst>
          </p:cNvPr>
          <p:cNvSpPr txBox="1">
            <a:spLocks/>
          </p:cNvSpPr>
          <p:nvPr/>
        </p:nvSpPr>
        <p:spPr>
          <a:xfrm>
            <a:off x="3075808" y="2596250"/>
            <a:ext cx="8151516" cy="7725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213A71"/>
                </a:solidFill>
                <a:latin typeface="Segoe UI Semibold" panose="020B0702040204020203" pitchFamily="34" charset="0"/>
                <a:cs typeface="Segoe UI Semibold" panose="020B0702040204020203" pitchFamily="34" charset="0"/>
              </a:rPr>
              <a:t>FY 2025 Public Hearing on Community Development and Housing Needs </a:t>
            </a:r>
          </a:p>
        </p:txBody>
      </p:sp>
      <p:pic>
        <p:nvPicPr>
          <p:cNvPr id="13" name="Picture 2">
            <a:extLst>
              <a:ext uri="{FF2B5EF4-FFF2-40B4-BE49-F238E27FC236}">
                <a16:creationId xmlns:a16="http://schemas.microsoft.com/office/drawing/2014/main" id="{9FEEFBBD-38FB-C202-11EA-F3004D0E5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69" y="1379088"/>
            <a:ext cx="2723870" cy="27877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7">
            <a:extLst>
              <a:ext uri="{FF2B5EF4-FFF2-40B4-BE49-F238E27FC236}">
                <a16:creationId xmlns:a16="http://schemas.microsoft.com/office/drawing/2014/main" id="{FF3F3D7D-3F94-F8AF-B316-1AB9C4A58826}"/>
              </a:ext>
            </a:extLst>
          </p:cNvPr>
          <p:cNvSpPr txBox="1">
            <a:spLocks/>
          </p:cNvSpPr>
          <p:nvPr/>
        </p:nvSpPr>
        <p:spPr>
          <a:xfrm>
            <a:off x="6848654" y="6310911"/>
            <a:ext cx="1841236" cy="4422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050" dirty="0">
                <a:solidFill>
                  <a:srgbClr val="213A71"/>
                </a:solidFill>
                <a:latin typeface="Segoe UI Semibold" panose="020B0702040204020203" pitchFamily="34" charset="0"/>
                <a:cs typeface="Segoe UI Semibold" panose="020B0702040204020203" pitchFamily="34" charset="0"/>
              </a:rPr>
              <a:t>Bruce A. Blakeman </a:t>
            </a:r>
          </a:p>
          <a:p>
            <a:pPr marL="0" indent="0" algn="ctr">
              <a:lnSpc>
                <a:spcPct val="100000"/>
              </a:lnSpc>
              <a:spcBef>
                <a:spcPts val="0"/>
              </a:spcBef>
              <a:buNone/>
            </a:pPr>
            <a:r>
              <a:rPr lang="en-US" sz="1050" i="1" dirty="0">
                <a:solidFill>
                  <a:srgbClr val="213A71"/>
                </a:solidFill>
                <a:latin typeface="Segoe UI" panose="020B0502040204020203" pitchFamily="34" charset="0"/>
                <a:cs typeface="Segoe UI" panose="020B0502040204020203" pitchFamily="34" charset="0"/>
              </a:rPr>
              <a:t>Nassau County Executive </a:t>
            </a:r>
          </a:p>
        </p:txBody>
      </p:sp>
      <p:sp>
        <p:nvSpPr>
          <p:cNvPr id="15" name="Text Placeholder 7">
            <a:extLst>
              <a:ext uri="{FF2B5EF4-FFF2-40B4-BE49-F238E27FC236}">
                <a16:creationId xmlns:a16="http://schemas.microsoft.com/office/drawing/2014/main" id="{6A71331F-229C-F83E-359B-56548CFFAA6A}"/>
              </a:ext>
            </a:extLst>
          </p:cNvPr>
          <p:cNvSpPr txBox="1">
            <a:spLocks/>
          </p:cNvSpPr>
          <p:nvPr/>
        </p:nvSpPr>
        <p:spPr>
          <a:xfrm>
            <a:off x="8901557" y="6270417"/>
            <a:ext cx="2976216" cy="5232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050" dirty="0">
                <a:solidFill>
                  <a:srgbClr val="213A71"/>
                </a:solidFill>
                <a:latin typeface="Segoe UI Semibold" panose="020B0702040204020203" pitchFamily="34" charset="0"/>
                <a:cs typeface="Segoe UI Semibold" panose="020B0702040204020203" pitchFamily="34" charset="0"/>
              </a:rPr>
              <a:t>Jeffrey M. Clark</a:t>
            </a:r>
          </a:p>
          <a:p>
            <a:pPr marL="0" indent="0" algn="ctr">
              <a:lnSpc>
                <a:spcPct val="100000"/>
              </a:lnSpc>
              <a:spcBef>
                <a:spcPts val="0"/>
              </a:spcBef>
              <a:buNone/>
            </a:pPr>
            <a:r>
              <a:rPr lang="en-US" sz="1050" i="1" dirty="0">
                <a:solidFill>
                  <a:srgbClr val="213A71"/>
                </a:solidFill>
                <a:latin typeface="Segoe UI" panose="020B0502040204020203" pitchFamily="34" charset="0"/>
                <a:cs typeface="Segoe UI" panose="020B0502040204020203" pitchFamily="34" charset="0"/>
              </a:rPr>
              <a:t>Executive Director of Community Development </a:t>
            </a:r>
          </a:p>
          <a:p>
            <a:pPr marL="0" indent="0" algn="ctr">
              <a:buNone/>
            </a:pPr>
            <a:endParaRPr lang="en-US" sz="1050" dirty="0">
              <a:solidFill>
                <a:srgbClr val="213A71"/>
              </a:solidFill>
              <a:latin typeface="Segoe UI" panose="020B0502040204020203" pitchFamily="34" charset="0"/>
              <a:cs typeface="Segoe UI" panose="020B0502040204020203" pitchFamily="34" charset="0"/>
            </a:endParaRPr>
          </a:p>
        </p:txBody>
      </p:sp>
      <p:pic>
        <p:nvPicPr>
          <p:cNvPr id="16" name="Picture 2" descr="Equal Housing Logo transparent PNG - StickPNG">
            <a:extLst>
              <a:ext uri="{FF2B5EF4-FFF2-40B4-BE49-F238E27FC236}">
                <a16:creationId xmlns:a16="http://schemas.microsoft.com/office/drawing/2014/main" id="{FF4A153D-EC86-0283-98C9-8DBAE304B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7991" y="365626"/>
            <a:ext cx="980411" cy="653607"/>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4">
            <a:extLst>
              <a:ext uri="{FF2B5EF4-FFF2-40B4-BE49-F238E27FC236}">
                <a16:creationId xmlns:a16="http://schemas.microsoft.com/office/drawing/2014/main" id="{0F31EE9E-B67B-F69A-6E71-5ABF571152CF}"/>
              </a:ext>
            </a:extLst>
          </p:cNvPr>
          <p:cNvSpPr txBox="1">
            <a:spLocks/>
          </p:cNvSpPr>
          <p:nvPr/>
        </p:nvSpPr>
        <p:spPr>
          <a:xfrm>
            <a:off x="3169056" y="3693995"/>
            <a:ext cx="1120986" cy="263460"/>
          </a:xfrm>
          <a:prstGeom prst="rect">
            <a:avLst/>
          </a:prstGeom>
        </p:spPr>
        <p:txBody>
          <a:bodyPr vert="horz" lIns="0" tIns="0" rIns="0" bIns="0" rtlCol="0">
            <a:normAutofit/>
          </a:bodyPr>
          <a:lstStyle>
            <a:lvl1pPr marL="0" indent="0" algn="l" defTabSz="914400" rtl="0" eaLnBrk="1" latinLnBrk="0" hangingPunct="1">
              <a:lnSpc>
                <a:spcPct val="120000"/>
              </a:lnSpc>
              <a:spcBef>
                <a:spcPts val="1000"/>
              </a:spcBef>
              <a:buFont typeface="Arial" panose="020B0604020202020204" pitchFamily="34" charset="0"/>
              <a:buNone/>
              <a:defRPr lang="en-US" sz="1200" b="0" i="1" kern="1200" baseline="0" dirty="0">
                <a:solidFill>
                  <a:srgbClr val="15346E"/>
                </a:solidFill>
                <a:latin typeface="Segoe UI" panose="020B0502040204020203" pitchFamily="34" charset="0"/>
                <a:ea typeface="Segoe UI" panose="020B0502040204020203" pitchFamily="34" charset="0"/>
                <a:cs typeface="Segoe UI" panose="020B0502040204020203" pitchFamily="34" charset="0"/>
              </a:defRPr>
            </a:lvl1pPr>
            <a:lvl2pPr marL="182880" indent="-182880" algn="l" defTabSz="914400" rtl="0" eaLnBrk="1" latinLnBrk="0" hangingPunct="1">
              <a:lnSpc>
                <a:spcPct val="120000"/>
              </a:lnSpc>
              <a:spcBef>
                <a:spcPts val="600"/>
              </a:spcBef>
              <a:buClr>
                <a:srgbClr val="15346E"/>
              </a:buClr>
              <a:buFont typeface="Arial" panose="020B0604020202020204" pitchFamily="34" charset="0"/>
              <a:buChar char="•"/>
              <a:defRPr sz="2200" kern="1200" baseline="0">
                <a:solidFill>
                  <a:srgbClr val="15346E"/>
                </a:solidFill>
                <a:latin typeface="Segoe UI Semilight" panose="020B0402040204020203" pitchFamily="34" charset="0"/>
                <a:ea typeface="+mn-ea"/>
                <a:cs typeface="+mn-cs"/>
              </a:defRPr>
            </a:lvl2pPr>
            <a:lvl3pPr marL="365760" indent="-182880" algn="l" defTabSz="914400" rtl="0" eaLnBrk="1" latinLnBrk="0" hangingPunct="1">
              <a:lnSpc>
                <a:spcPct val="110000"/>
              </a:lnSpc>
              <a:spcBef>
                <a:spcPts val="600"/>
              </a:spcBef>
              <a:buClr>
                <a:srgbClr val="15346E"/>
              </a:buClr>
              <a:buSzPct val="90000"/>
              <a:buFont typeface="Wingdings" panose="05000000000000000000" pitchFamily="2" charset="2"/>
              <a:buChar char="§"/>
              <a:defRPr sz="1800" kern="1200" baseline="0">
                <a:solidFill>
                  <a:srgbClr val="15346E"/>
                </a:solidFill>
                <a:latin typeface="Segoe UI Semilight" panose="020B0402040204020203" pitchFamily="34" charset="0"/>
                <a:ea typeface="+mn-ea"/>
                <a:cs typeface="+mn-cs"/>
              </a:defRPr>
            </a:lvl3pPr>
            <a:lvl4pPr marL="640080" indent="-228600" algn="l" defTabSz="914400" rtl="0" eaLnBrk="1" latinLnBrk="0" hangingPunct="1">
              <a:lnSpc>
                <a:spcPct val="110000"/>
              </a:lnSpc>
              <a:spcBef>
                <a:spcPts val="600"/>
              </a:spcBef>
              <a:buClr>
                <a:srgbClr val="15346E"/>
              </a:buClr>
              <a:buSzPct val="120000"/>
              <a:buFont typeface="Segoe UI Semilight" panose="020B0402040204020203" pitchFamily="34" charset="0"/>
              <a:buChar char="◦"/>
              <a:defRPr sz="1800" kern="1200" baseline="0">
                <a:solidFill>
                  <a:srgbClr val="15346E"/>
                </a:solidFill>
                <a:latin typeface="Segoe UI Semilight" panose="020B0402040204020203" pitchFamily="34" charset="0"/>
                <a:ea typeface="+mn-ea"/>
                <a:cs typeface="+mn-cs"/>
              </a:defRPr>
            </a:lvl4pPr>
            <a:lvl5pPr marL="0" indent="0" algn="l" defTabSz="914400" rtl="0" eaLnBrk="1" latinLnBrk="0" hangingPunct="1">
              <a:lnSpc>
                <a:spcPct val="150000"/>
              </a:lnSpc>
              <a:spcBef>
                <a:spcPts val="600"/>
              </a:spcBef>
              <a:buFont typeface="Arial" panose="020B0604020202020204" pitchFamily="34" charset="0"/>
              <a:buNone/>
              <a:defRPr sz="2800" b="0" i="1" kern="1200" baseline="0">
                <a:solidFill>
                  <a:srgbClr val="15346E"/>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1200" b="1" i="1" u="none" strike="noStrike" kern="1200" cap="none" spc="0" normalizeH="0" baseline="0" noProof="0" dirty="0">
              <a:ln>
                <a:noFill/>
              </a:ln>
              <a:solidFill>
                <a:srgbClr val="213A71"/>
              </a:solidFill>
              <a:effectLst/>
              <a:uLnTx/>
              <a:uFillTx/>
              <a:latin typeface="Segoe UI Semibold" panose="020B0702040204020203" pitchFamily="34" charset="0"/>
              <a:cs typeface="Segoe UI Semibold" panose="020B0702040204020203" pitchFamily="34" charset="0"/>
            </a:endParaRPr>
          </a:p>
        </p:txBody>
      </p:sp>
      <p:sp>
        <p:nvSpPr>
          <p:cNvPr id="25" name="Text Placeholder 6">
            <a:extLst>
              <a:ext uri="{FF2B5EF4-FFF2-40B4-BE49-F238E27FC236}">
                <a16:creationId xmlns:a16="http://schemas.microsoft.com/office/drawing/2014/main" id="{5681FEBD-07D6-BD76-F80F-9D5DC4B2A9C8}"/>
              </a:ext>
            </a:extLst>
          </p:cNvPr>
          <p:cNvSpPr txBox="1">
            <a:spLocks/>
          </p:cNvSpPr>
          <p:nvPr/>
        </p:nvSpPr>
        <p:spPr>
          <a:xfrm>
            <a:off x="3169056" y="3979882"/>
            <a:ext cx="3140930" cy="263460"/>
          </a:xfrm>
          <a:prstGeom prst="rect">
            <a:avLst/>
          </a:prstGeom>
        </p:spPr>
        <p:txBody>
          <a:bodyPr vert="horz" lIns="0" tIns="0" rIns="0" bIns="0" rtlCol="0">
            <a:normAutofit/>
          </a:bodyPr>
          <a:lstStyle>
            <a:lvl1pPr marL="0" indent="0" algn="l" defTabSz="914400" rtl="0" eaLnBrk="1" latinLnBrk="0" hangingPunct="1">
              <a:lnSpc>
                <a:spcPts val="1000"/>
              </a:lnSpc>
              <a:spcBef>
                <a:spcPts val="0"/>
              </a:spcBef>
              <a:spcAft>
                <a:spcPts val="400"/>
              </a:spcAft>
              <a:buFont typeface="Arial" panose="020B0604020202020204" pitchFamily="34" charset="0"/>
              <a:buNone/>
              <a:defRPr sz="1200" kern="1200" baseline="0">
                <a:solidFill>
                  <a:srgbClr val="15346E"/>
                </a:solidFill>
                <a:latin typeface="Segoe UI Semibold" panose="020B0702040204020203" pitchFamily="34" charset="0"/>
                <a:ea typeface="+mn-ea"/>
                <a:cs typeface="Segoe UI Semibold" panose="020B0702040204020203" pitchFamily="34" charset="0"/>
              </a:defRPr>
            </a:lvl1pPr>
            <a:lvl2pPr marL="279082" indent="0" algn="l" defTabSz="914400" rtl="0" eaLnBrk="1" latinLnBrk="0" hangingPunct="1">
              <a:lnSpc>
                <a:spcPct val="120000"/>
              </a:lnSpc>
              <a:spcBef>
                <a:spcPts val="600"/>
              </a:spcBef>
              <a:buClr>
                <a:srgbClr val="15346E"/>
              </a:buClr>
              <a:buFont typeface="Arial" panose="020B0604020202020204" pitchFamily="34" charset="0"/>
              <a:buNone/>
              <a:defRPr sz="2200" kern="1200" baseline="0">
                <a:solidFill>
                  <a:schemeClr val="bg1"/>
                </a:solidFill>
                <a:latin typeface="Segoe UI Semilight" panose="020B0402040204020203" pitchFamily="34" charset="0"/>
                <a:ea typeface="+mn-ea"/>
                <a:cs typeface="+mn-cs"/>
              </a:defRPr>
            </a:lvl2pPr>
            <a:lvl3pPr marL="511175" indent="0" algn="l" defTabSz="914400" rtl="0" eaLnBrk="1" latinLnBrk="0" hangingPunct="1">
              <a:lnSpc>
                <a:spcPct val="110000"/>
              </a:lnSpc>
              <a:spcBef>
                <a:spcPts val="600"/>
              </a:spcBef>
              <a:buClr>
                <a:srgbClr val="15346E"/>
              </a:buClr>
              <a:buSzPct val="90000"/>
              <a:buFont typeface="Wingdings" panose="05000000000000000000" pitchFamily="2" charset="2"/>
              <a:buNone/>
              <a:defRPr sz="1800" kern="1200" baseline="0">
                <a:solidFill>
                  <a:schemeClr val="bg1"/>
                </a:solidFill>
                <a:latin typeface="Segoe UI Semilight" panose="020B0402040204020203" pitchFamily="34" charset="0"/>
                <a:ea typeface="+mn-ea"/>
                <a:cs typeface="+mn-cs"/>
              </a:defRPr>
            </a:lvl3pPr>
            <a:lvl4pPr marL="1371600" indent="0" algn="l" defTabSz="914400" rtl="0" eaLnBrk="1" latinLnBrk="0" hangingPunct="1">
              <a:lnSpc>
                <a:spcPct val="110000"/>
              </a:lnSpc>
              <a:spcBef>
                <a:spcPts val="600"/>
              </a:spcBef>
              <a:buClr>
                <a:srgbClr val="15346E"/>
              </a:buClr>
              <a:buSzPct val="120000"/>
              <a:buFont typeface="Segoe UI Semilight" panose="020B0402040204020203" pitchFamily="34" charset="0"/>
              <a:buNone/>
              <a:defRPr sz="1800" kern="1200" baseline="0">
                <a:solidFill>
                  <a:schemeClr val="bg1"/>
                </a:solidFill>
                <a:latin typeface="Segoe UI Semilight" panose="020B0402040204020203" pitchFamily="34" charset="0"/>
                <a:ea typeface="+mn-ea"/>
                <a:cs typeface="+mn-cs"/>
              </a:defRPr>
            </a:lvl4pPr>
            <a:lvl5pPr marL="1828800" indent="0" algn="l" defTabSz="914400" rtl="0" eaLnBrk="1" latinLnBrk="0" hangingPunct="1">
              <a:lnSpc>
                <a:spcPct val="150000"/>
              </a:lnSpc>
              <a:spcBef>
                <a:spcPts val="600"/>
              </a:spcBef>
              <a:buFont typeface="Arial" panose="020B0604020202020204" pitchFamily="34" charset="0"/>
              <a:buNone/>
              <a:defRPr sz="2800" b="0" i="1" kern="1200" baseline="0">
                <a:solidFill>
                  <a:schemeClr val="bg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000"/>
              </a:lnSpc>
              <a:spcBef>
                <a:spcPts val="0"/>
              </a:spcBef>
              <a:spcAft>
                <a:spcPts val="4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13A71"/>
              </a:solidFill>
              <a:effectLst/>
              <a:uLnTx/>
              <a:uFillTx/>
              <a:latin typeface="Segoe UI" panose="020B0502040204020203" pitchFamily="34" charset="0"/>
              <a:cs typeface="Segoe UI" panose="020B0502040204020203" pitchFamily="34" charset="0"/>
            </a:endParaRPr>
          </a:p>
        </p:txBody>
      </p:sp>
      <p:sp>
        <p:nvSpPr>
          <p:cNvPr id="29" name="Text Placeholder 3">
            <a:extLst>
              <a:ext uri="{FF2B5EF4-FFF2-40B4-BE49-F238E27FC236}">
                <a16:creationId xmlns:a16="http://schemas.microsoft.com/office/drawing/2014/main" id="{A0615175-A541-F759-2905-520BC9A04F5D}"/>
              </a:ext>
            </a:extLst>
          </p:cNvPr>
          <p:cNvSpPr txBox="1">
            <a:spLocks/>
          </p:cNvSpPr>
          <p:nvPr/>
        </p:nvSpPr>
        <p:spPr>
          <a:xfrm>
            <a:off x="3169056" y="3484144"/>
            <a:ext cx="1927934" cy="259868"/>
          </a:xfrm>
          <a:prstGeom prst="rect">
            <a:avLst/>
          </a:prstGeom>
        </p:spPr>
        <p:txBody>
          <a:bodyPr vert="horz" lIns="0" tIns="0" rIns="0" bIns="0" rtlCol="0">
            <a:normAutofit fontScale="92500"/>
          </a:bodyPr>
          <a:lstStyle>
            <a:lvl1pPr marL="0" indent="0" algn="r" defTabSz="914400" rtl="0" eaLnBrk="1" latinLnBrk="0" hangingPunct="1">
              <a:lnSpc>
                <a:spcPct val="120000"/>
              </a:lnSpc>
              <a:spcBef>
                <a:spcPts val="1000"/>
              </a:spcBef>
              <a:buFont typeface="Arial" panose="020B0604020202020204" pitchFamily="34" charset="0"/>
              <a:buNone/>
              <a:defRPr lang="en-US" sz="1200" b="0" kern="1200" baseline="0" dirty="0">
                <a:solidFill>
                  <a:srgbClr val="15346E"/>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182880" indent="-182880" algn="l" defTabSz="914400" rtl="0" eaLnBrk="1" latinLnBrk="0" hangingPunct="1">
              <a:lnSpc>
                <a:spcPct val="120000"/>
              </a:lnSpc>
              <a:spcBef>
                <a:spcPts val="600"/>
              </a:spcBef>
              <a:buClr>
                <a:srgbClr val="15346E"/>
              </a:buClr>
              <a:buFont typeface="Arial" panose="020B0604020202020204" pitchFamily="34" charset="0"/>
              <a:buChar char="•"/>
              <a:defRPr sz="2200" kern="1200" baseline="0">
                <a:solidFill>
                  <a:srgbClr val="15346E"/>
                </a:solidFill>
                <a:latin typeface="Segoe UI Semilight" panose="020B0402040204020203" pitchFamily="34" charset="0"/>
                <a:ea typeface="+mn-ea"/>
                <a:cs typeface="+mn-cs"/>
              </a:defRPr>
            </a:lvl2pPr>
            <a:lvl3pPr marL="365760" indent="-182880" algn="l" defTabSz="914400" rtl="0" eaLnBrk="1" latinLnBrk="0" hangingPunct="1">
              <a:lnSpc>
                <a:spcPct val="110000"/>
              </a:lnSpc>
              <a:spcBef>
                <a:spcPts val="600"/>
              </a:spcBef>
              <a:buClr>
                <a:srgbClr val="15346E"/>
              </a:buClr>
              <a:buSzPct val="90000"/>
              <a:buFont typeface="Wingdings" panose="05000000000000000000" pitchFamily="2" charset="2"/>
              <a:buChar char="§"/>
              <a:defRPr sz="1800" kern="1200" baseline="0">
                <a:solidFill>
                  <a:srgbClr val="15346E"/>
                </a:solidFill>
                <a:latin typeface="Segoe UI Semilight" panose="020B0402040204020203" pitchFamily="34" charset="0"/>
                <a:ea typeface="+mn-ea"/>
                <a:cs typeface="+mn-cs"/>
              </a:defRPr>
            </a:lvl3pPr>
            <a:lvl4pPr marL="640080" indent="-228600" algn="l" defTabSz="914400" rtl="0" eaLnBrk="1" latinLnBrk="0" hangingPunct="1">
              <a:lnSpc>
                <a:spcPct val="110000"/>
              </a:lnSpc>
              <a:spcBef>
                <a:spcPts val="600"/>
              </a:spcBef>
              <a:buClr>
                <a:srgbClr val="15346E"/>
              </a:buClr>
              <a:buSzPct val="120000"/>
              <a:buFont typeface="Segoe UI Semilight" panose="020B0402040204020203" pitchFamily="34" charset="0"/>
              <a:buChar char="◦"/>
              <a:defRPr sz="1800" kern="1200" baseline="0">
                <a:solidFill>
                  <a:srgbClr val="15346E"/>
                </a:solidFill>
                <a:latin typeface="Segoe UI Semilight" panose="020B0402040204020203" pitchFamily="34" charset="0"/>
                <a:ea typeface="+mn-ea"/>
                <a:cs typeface="+mn-cs"/>
              </a:defRPr>
            </a:lvl4pPr>
            <a:lvl5pPr marL="0" indent="0" algn="l" defTabSz="914400" rtl="0" eaLnBrk="1" latinLnBrk="0" hangingPunct="1">
              <a:lnSpc>
                <a:spcPct val="150000"/>
              </a:lnSpc>
              <a:spcBef>
                <a:spcPts val="600"/>
              </a:spcBef>
              <a:buFont typeface="Arial" panose="020B0604020202020204" pitchFamily="34" charset="0"/>
              <a:buNone/>
              <a:defRPr sz="2800" b="0" i="1" kern="1200" baseline="0">
                <a:solidFill>
                  <a:srgbClr val="15346E"/>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213A71"/>
                </a:solidFill>
                <a:effectLst/>
                <a:uLnTx/>
                <a:uFillTx/>
                <a:latin typeface="Segoe UI" panose="020B0502040204020203" pitchFamily="34" charset="0"/>
                <a:cs typeface="Segoe UI" panose="020B0502040204020203" pitchFamily="34" charset="0"/>
              </a:rPr>
              <a:t>January 28, 2025 – 2:00 PM</a:t>
            </a:r>
          </a:p>
        </p:txBody>
      </p:sp>
    </p:spTree>
    <p:extLst>
      <p:ext uri="{BB962C8B-B14F-4D97-AF65-F5344CB8AC3E}">
        <p14:creationId xmlns:p14="http://schemas.microsoft.com/office/powerpoint/2010/main" val="274744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687B-7125-6B7E-08A4-4D1BED3804E8}"/>
              </a:ext>
            </a:extLst>
          </p:cNvPr>
          <p:cNvSpPr>
            <a:spLocks noGrp="1"/>
          </p:cNvSpPr>
          <p:nvPr>
            <p:ph type="title"/>
          </p:nvPr>
        </p:nvSpPr>
        <p:spPr/>
        <p:txBody>
          <a:bodyPr/>
          <a:lstStyle/>
          <a:p>
            <a:r>
              <a:rPr lang="en-US" dirty="0"/>
              <a:t>Fair Housing </a:t>
            </a:r>
          </a:p>
        </p:txBody>
      </p:sp>
    </p:spTree>
    <p:extLst>
      <p:ext uri="{BB962C8B-B14F-4D97-AF65-F5344CB8AC3E}">
        <p14:creationId xmlns:p14="http://schemas.microsoft.com/office/powerpoint/2010/main" val="4850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A1139-5006-0372-1F3E-A53740387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4A0F8-2EE2-4C95-5788-3A21C0BB08F0}"/>
              </a:ext>
            </a:extLst>
          </p:cNvPr>
          <p:cNvSpPr>
            <a:spLocks noGrp="1"/>
          </p:cNvSpPr>
          <p:nvPr>
            <p:ph type="title"/>
          </p:nvPr>
        </p:nvSpPr>
        <p:spPr/>
        <p:txBody>
          <a:bodyPr/>
          <a:lstStyle/>
          <a:p>
            <a:r>
              <a:rPr lang="en-US" dirty="0"/>
              <a:t>Fair Housing </a:t>
            </a:r>
          </a:p>
        </p:txBody>
      </p:sp>
      <p:sp>
        <p:nvSpPr>
          <p:cNvPr id="3" name="Content Placeholder 2">
            <a:extLst>
              <a:ext uri="{FF2B5EF4-FFF2-40B4-BE49-F238E27FC236}">
                <a16:creationId xmlns:a16="http://schemas.microsoft.com/office/drawing/2014/main" id="{0C424FFC-E46A-9AEC-211E-2D7E215904D4}"/>
              </a:ext>
            </a:extLst>
          </p:cNvPr>
          <p:cNvSpPr>
            <a:spLocks noGrp="1"/>
          </p:cNvSpPr>
          <p:nvPr>
            <p:ph idx="1"/>
          </p:nvPr>
        </p:nvSpPr>
        <p:spPr/>
        <p:txBody>
          <a:bodyPr>
            <a:normAutofit fontScale="92500" lnSpcReduction="10000"/>
          </a:bodyPr>
          <a:lstStyle/>
          <a:p>
            <a:r>
              <a:rPr lang="en-US" dirty="0"/>
              <a:t>Subrecipients and Contractors are responsible for implementing their projects in compliance with all local, state and federal laws and regulations regarding civil rights, fair housing and equal opportunity</a:t>
            </a:r>
          </a:p>
          <a:p>
            <a:r>
              <a:rPr lang="en-US" dirty="0"/>
              <a:t>Subrecipients or Contractors are required to actively enforce the provisions of such statutes and regulations and develop strategies for addressing the requirements</a:t>
            </a:r>
          </a:p>
          <a:p>
            <a:r>
              <a:rPr lang="en-US" dirty="0"/>
              <a:t>Subrecipients and Contractors must take affirmative steps to promote fair and equal access to housing without regard to race, color, religion, gender, age, national origin, disability, or familial status</a:t>
            </a:r>
          </a:p>
          <a:p>
            <a:endParaRPr lang="en-US" dirty="0"/>
          </a:p>
        </p:txBody>
      </p:sp>
    </p:spTree>
    <p:extLst>
      <p:ext uri="{BB962C8B-B14F-4D97-AF65-F5344CB8AC3E}">
        <p14:creationId xmlns:p14="http://schemas.microsoft.com/office/powerpoint/2010/main" val="329115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9CF7D-0C2A-D590-9CC8-5F745B81F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3B184-E32B-82C0-8963-310A72827F1D}"/>
              </a:ext>
            </a:extLst>
          </p:cNvPr>
          <p:cNvSpPr>
            <a:spLocks noGrp="1"/>
          </p:cNvSpPr>
          <p:nvPr>
            <p:ph type="title"/>
          </p:nvPr>
        </p:nvSpPr>
        <p:spPr/>
        <p:txBody>
          <a:bodyPr/>
          <a:lstStyle/>
          <a:p>
            <a:r>
              <a:rPr lang="en-US" dirty="0"/>
              <a:t>Affirmatively Furthering Fair Housing Rule</a:t>
            </a:r>
          </a:p>
        </p:txBody>
      </p:sp>
      <p:sp>
        <p:nvSpPr>
          <p:cNvPr id="3" name="Content Placeholder 2">
            <a:extLst>
              <a:ext uri="{FF2B5EF4-FFF2-40B4-BE49-F238E27FC236}">
                <a16:creationId xmlns:a16="http://schemas.microsoft.com/office/drawing/2014/main" id="{DA7E5E57-F615-71B1-4CB5-9A5691209FEE}"/>
              </a:ext>
            </a:extLst>
          </p:cNvPr>
          <p:cNvSpPr>
            <a:spLocks noGrp="1"/>
          </p:cNvSpPr>
          <p:nvPr>
            <p:ph idx="1"/>
          </p:nvPr>
        </p:nvSpPr>
        <p:spPr>
          <a:xfrm>
            <a:off x="647944" y="1253330"/>
            <a:ext cx="7172081" cy="4751815"/>
          </a:xfrm>
        </p:spPr>
        <p:txBody>
          <a:bodyPr/>
          <a:lstStyle/>
          <a:p>
            <a:pPr marL="0" indent="0">
              <a:buNone/>
            </a:pPr>
            <a:r>
              <a:rPr lang="en-US" sz="2200" dirty="0"/>
              <a:t>The AFFH rule sets out a framework for local governments, states, and public housing agencies (PHAs) to take meaningful actions to overcome historic patterns of segregation, promote fair housing choice, and foster inclusive communities that are free from discrimination (July 2015, June 2021).</a:t>
            </a:r>
          </a:p>
          <a:p>
            <a:endParaRPr lang="en-US" b="1" dirty="0"/>
          </a:p>
        </p:txBody>
      </p:sp>
      <p:pic>
        <p:nvPicPr>
          <p:cNvPr id="4" name="Picture 3">
            <a:extLst>
              <a:ext uri="{FF2B5EF4-FFF2-40B4-BE49-F238E27FC236}">
                <a16:creationId xmlns:a16="http://schemas.microsoft.com/office/drawing/2014/main" id="{E4D4A092-D6BC-35E1-A15C-5E7354A1C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367" t="28369" r="32808" b="7944"/>
          <a:stretch>
            <a:fillRect/>
          </a:stretch>
        </p:blipFill>
        <p:spPr bwMode="auto">
          <a:xfrm>
            <a:off x="8061325" y="1716882"/>
            <a:ext cx="2819400" cy="3906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66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34C02-D552-9D59-B4B4-C49CD1DB6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D01C5-2F7C-E201-7737-36A9238B1DDB}"/>
              </a:ext>
            </a:extLst>
          </p:cNvPr>
          <p:cNvSpPr>
            <a:spLocks noGrp="1"/>
          </p:cNvSpPr>
          <p:nvPr>
            <p:ph type="title"/>
          </p:nvPr>
        </p:nvSpPr>
        <p:spPr/>
        <p:txBody>
          <a:bodyPr/>
          <a:lstStyle/>
          <a:p>
            <a:r>
              <a:rPr lang="en-US" dirty="0"/>
              <a:t>Affirmatively Furthering Fair Housing</a:t>
            </a:r>
          </a:p>
        </p:txBody>
      </p:sp>
      <p:pic>
        <p:nvPicPr>
          <p:cNvPr id="4" name="Picture 1">
            <a:extLst>
              <a:ext uri="{FF2B5EF4-FFF2-40B4-BE49-F238E27FC236}">
                <a16:creationId xmlns:a16="http://schemas.microsoft.com/office/drawing/2014/main" id="{89232494-4E10-83B5-BB30-6BC786240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917" t="25999" r="40833" b="20667"/>
          <a:stretch>
            <a:fillRect/>
          </a:stretch>
        </p:blipFill>
        <p:spPr bwMode="auto">
          <a:xfrm>
            <a:off x="537327" y="1500018"/>
            <a:ext cx="5498969" cy="4683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screenshot of a computer&#10;&#10;Description automatically generated with medium confidence">
            <a:extLst>
              <a:ext uri="{FF2B5EF4-FFF2-40B4-BE49-F238E27FC236}">
                <a16:creationId xmlns:a16="http://schemas.microsoft.com/office/drawing/2014/main" id="{8B7DCCDA-7A1A-F930-5FE3-6D2CBFD0E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385" r="31570" b="50513"/>
          <a:stretch>
            <a:fillRect/>
          </a:stretch>
        </p:blipFill>
        <p:spPr bwMode="auto">
          <a:xfrm>
            <a:off x="6155704" y="1500017"/>
            <a:ext cx="5187885" cy="1142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0E8FE25-3595-A5F0-AF12-DBA9726985AC}"/>
              </a:ext>
            </a:extLst>
          </p:cNvPr>
          <p:cNvSpPr txBox="1"/>
          <p:nvPr/>
        </p:nvSpPr>
        <p:spPr>
          <a:xfrm>
            <a:off x="6388231" y="3061692"/>
            <a:ext cx="5187885" cy="2308324"/>
          </a:xfrm>
          <a:prstGeom prst="rect">
            <a:avLst/>
          </a:prstGeom>
          <a:noFill/>
        </p:spPr>
        <p:txBody>
          <a:bodyPr wrap="square">
            <a:spAutoFit/>
          </a:bodyPr>
          <a:lstStyle/>
          <a:p>
            <a:pPr>
              <a:lnSpc>
                <a:spcPct val="100000"/>
              </a:lnSpc>
            </a:pPr>
            <a:r>
              <a:rPr lang="en-US" dirty="0"/>
              <a:t>January 2023 – HUD announces that it will soon publish a “Notice of Proposed Rulemaking on Affirmatively Furthering Fair Housing” that will refine the 2015 Affirmatively Furthering Fair Housing Rule.</a:t>
            </a:r>
          </a:p>
          <a:p>
            <a:pPr>
              <a:lnSpc>
                <a:spcPct val="100000"/>
              </a:lnSpc>
            </a:pPr>
            <a:endParaRPr lang="en-US" dirty="0"/>
          </a:p>
          <a:p>
            <a:r>
              <a:rPr lang="en-US" b="1" dirty="0"/>
              <a:t>Equity Plan </a:t>
            </a:r>
            <a:r>
              <a:rPr lang="en-US" dirty="0"/>
              <a:t>would be due prior to </a:t>
            </a:r>
            <a:r>
              <a:rPr lang="en-US" b="1" dirty="0"/>
              <a:t>next </a:t>
            </a:r>
            <a:r>
              <a:rPr lang="en-US" dirty="0"/>
              <a:t>Five-Year Consolidated Plan.</a:t>
            </a:r>
          </a:p>
        </p:txBody>
      </p:sp>
    </p:spTree>
    <p:extLst>
      <p:ext uri="{BB962C8B-B14F-4D97-AF65-F5344CB8AC3E}">
        <p14:creationId xmlns:p14="http://schemas.microsoft.com/office/powerpoint/2010/main" val="22077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9776E-A48A-C5A2-4B16-B875A6B9C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880BB-3B8F-8289-6E23-B17209AD7EEB}"/>
              </a:ext>
            </a:extLst>
          </p:cNvPr>
          <p:cNvSpPr>
            <a:spLocks noGrp="1"/>
          </p:cNvSpPr>
          <p:nvPr>
            <p:ph type="title"/>
          </p:nvPr>
        </p:nvSpPr>
        <p:spPr/>
        <p:txBody>
          <a:bodyPr/>
          <a:lstStyle/>
          <a:p>
            <a:r>
              <a:rPr lang="en-US" dirty="0"/>
              <a:t>Analysis of Impediments to Fair Housing Choice (AI)</a:t>
            </a:r>
          </a:p>
        </p:txBody>
      </p:sp>
      <p:sp>
        <p:nvSpPr>
          <p:cNvPr id="3" name="Content Placeholder 2">
            <a:extLst>
              <a:ext uri="{FF2B5EF4-FFF2-40B4-BE49-F238E27FC236}">
                <a16:creationId xmlns:a16="http://schemas.microsoft.com/office/drawing/2014/main" id="{1E063975-469A-EC2C-4907-A262CFE1616B}"/>
              </a:ext>
            </a:extLst>
          </p:cNvPr>
          <p:cNvSpPr>
            <a:spLocks noGrp="1"/>
          </p:cNvSpPr>
          <p:nvPr>
            <p:ph idx="1"/>
          </p:nvPr>
        </p:nvSpPr>
        <p:spPr/>
        <p:txBody>
          <a:bodyPr/>
          <a:lstStyle/>
          <a:p>
            <a:pPr>
              <a:lnSpc>
                <a:spcPct val="100000"/>
              </a:lnSpc>
            </a:pPr>
            <a:r>
              <a:rPr lang="en-US" dirty="0"/>
              <a:t>Nassau County will submit a new Analysis of Impediments in FFY 2025 along with its Five-Year Consolidated Plan</a:t>
            </a:r>
          </a:p>
          <a:p>
            <a:pPr>
              <a:lnSpc>
                <a:spcPct val="100000"/>
              </a:lnSpc>
            </a:pPr>
            <a:r>
              <a:rPr lang="en-US" dirty="0"/>
              <a:t>The AI will Identify Impediments to Fair Housing Choice in the County and describe actions being taken to address the obstacles</a:t>
            </a:r>
          </a:p>
          <a:p>
            <a:pPr>
              <a:lnSpc>
                <a:spcPct val="100000"/>
              </a:lnSpc>
            </a:pPr>
            <a:r>
              <a:rPr lang="en-US" altLang="en-US" dirty="0"/>
              <a:t>CDBG, HOME &amp; ESG funding applications are designed to collect information related </a:t>
            </a:r>
            <a:r>
              <a:rPr lang="en-US" altLang="en-US" sz="2400" dirty="0"/>
              <a:t>to Affirmatively Furthering Fair Housing</a:t>
            </a:r>
            <a:endParaRPr lang="en-US" altLang="en-US" sz="2400" dirty="0">
              <a:solidFill>
                <a:srgbClr val="FFFFFF"/>
              </a:solidFill>
            </a:endParaRPr>
          </a:p>
          <a:p>
            <a:pPr marL="0" indent="0">
              <a:lnSpc>
                <a:spcPct val="100000"/>
              </a:lnSpc>
              <a:buNone/>
            </a:pPr>
            <a:endParaRPr lang="en-US" dirty="0"/>
          </a:p>
          <a:p>
            <a:pPr marL="0" indent="0">
              <a:buNone/>
            </a:pPr>
            <a:endParaRPr lang="en-US" dirty="0"/>
          </a:p>
        </p:txBody>
      </p:sp>
    </p:spTree>
    <p:extLst>
      <p:ext uri="{BB962C8B-B14F-4D97-AF65-F5344CB8AC3E}">
        <p14:creationId xmlns:p14="http://schemas.microsoft.com/office/powerpoint/2010/main" val="285749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B98FC-D97A-0BFB-106F-02CF2D714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7E7E7-4A9F-B0D9-43C7-E0230288157E}"/>
              </a:ext>
            </a:extLst>
          </p:cNvPr>
          <p:cNvSpPr>
            <a:spLocks noGrp="1"/>
          </p:cNvSpPr>
          <p:nvPr>
            <p:ph type="title"/>
          </p:nvPr>
        </p:nvSpPr>
        <p:spPr/>
        <p:txBody>
          <a:bodyPr/>
          <a:lstStyle/>
          <a:p>
            <a:r>
              <a:rPr lang="en-US" dirty="0"/>
              <a:t>Fair Housing</a:t>
            </a:r>
          </a:p>
        </p:txBody>
      </p:sp>
      <p:sp>
        <p:nvSpPr>
          <p:cNvPr id="3" name="Content Placeholder 2">
            <a:extLst>
              <a:ext uri="{FF2B5EF4-FFF2-40B4-BE49-F238E27FC236}">
                <a16:creationId xmlns:a16="http://schemas.microsoft.com/office/drawing/2014/main" id="{FB6232ED-EA2F-6733-165B-0B763755519B}"/>
              </a:ext>
            </a:extLst>
          </p:cNvPr>
          <p:cNvSpPr>
            <a:spLocks noGrp="1"/>
          </p:cNvSpPr>
          <p:nvPr>
            <p:ph idx="1"/>
          </p:nvPr>
        </p:nvSpPr>
        <p:spPr/>
        <p:txBody>
          <a:bodyPr>
            <a:normAutofit fontScale="85000" lnSpcReduction="10000"/>
          </a:bodyPr>
          <a:lstStyle/>
          <a:p>
            <a:pPr marL="0" indent="0">
              <a:buNone/>
            </a:pPr>
            <a:r>
              <a:rPr lang="en-US" sz="2800" b="1" dirty="0"/>
              <a:t>Application Questions: Does the Proposed Activity? </a:t>
            </a:r>
          </a:p>
          <a:p>
            <a:pPr marL="457200" indent="-457200">
              <a:buFont typeface="+mj-lt"/>
              <a:buAutoNum type="arabicPeriod"/>
            </a:pPr>
            <a:r>
              <a:rPr lang="en-US" dirty="0"/>
              <a:t>Support and promote integrated communities and improve integrated living patterns?</a:t>
            </a:r>
          </a:p>
          <a:p>
            <a:pPr marL="457200" indent="-457200">
              <a:buFont typeface="+mj-lt"/>
              <a:buAutoNum type="arabicPeriod"/>
            </a:pPr>
            <a:r>
              <a:rPr lang="en-US" dirty="0"/>
              <a:t>Reduce racially and ethnically concentrated areas of poverty?</a:t>
            </a:r>
          </a:p>
          <a:p>
            <a:pPr marL="457200" indent="-457200">
              <a:buFont typeface="+mj-lt"/>
              <a:buAutoNum type="arabicPeriod"/>
            </a:pPr>
            <a:r>
              <a:rPr lang="en-US" dirty="0"/>
              <a:t>Respond to identified disproportionate housing needs of persons protected under the Fair Housing Act?</a:t>
            </a:r>
          </a:p>
          <a:p>
            <a:pPr marL="457200" indent="-457200">
              <a:buFont typeface="+mj-lt"/>
              <a:buAutoNum type="arabicPeriod"/>
            </a:pPr>
            <a:r>
              <a:rPr lang="en-US" dirty="0"/>
              <a:t>Foster and maintain compliance with civil rights and fair housing laws?  </a:t>
            </a:r>
          </a:p>
          <a:p>
            <a:pPr marL="457200" indent="-457200">
              <a:buFont typeface="+mj-lt"/>
              <a:buAutoNum type="arabicPeriod"/>
            </a:pPr>
            <a:r>
              <a:rPr lang="en-US" dirty="0"/>
              <a:t>Address disparities in access to key community assets which may provide greater mobility and access to vital assets including economic opportunities, employment, health, transportation and quality education?</a:t>
            </a:r>
          </a:p>
          <a:p>
            <a:pPr marL="0" indent="0">
              <a:buNone/>
            </a:pPr>
            <a:endParaRPr lang="en-US" dirty="0"/>
          </a:p>
        </p:txBody>
      </p:sp>
    </p:spTree>
    <p:extLst>
      <p:ext uri="{BB962C8B-B14F-4D97-AF65-F5344CB8AC3E}">
        <p14:creationId xmlns:p14="http://schemas.microsoft.com/office/powerpoint/2010/main" val="368818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69D5-298F-1DB8-0ABC-6AB8718C24EF}"/>
              </a:ext>
            </a:extLst>
          </p:cNvPr>
          <p:cNvSpPr>
            <a:spLocks noGrp="1"/>
          </p:cNvSpPr>
          <p:nvPr>
            <p:ph type="title"/>
          </p:nvPr>
        </p:nvSpPr>
        <p:spPr/>
        <p:txBody>
          <a:bodyPr/>
          <a:lstStyle/>
          <a:p>
            <a:r>
              <a:rPr lang="en-US" dirty="0"/>
              <a:t>Fair Housing Plan/Analysis of Impediments to Fair Housing Choice (“AI”)</a:t>
            </a:r>
          </a:p>
        </p:txBody>
      </p:sp>
      <p:sp>
        <p:nvSpPr>
          <p:cNvPr id="3" name="Content Placeholder 2">
            <a:extLst>
              <a:ext uri="{FF2B5EF4-FFF2-40B4-BE49-F238E27FC236}">
                <a16:creationId xmlns:a16="http://schemas.microsoft.com/office/drawing/2014/main" id="{807851C2-D151-51BE-255E-DD719B6CE1A9}"/>
              </a:ext>
            </a:extLst>
          </p:cNvPr>
          <p:cNvSpPr>
            <a:spLocks noGrp="1"/>
          </p:cNvSpPr>
          <p:nvPr>
            <p:ph idx="1"/>
          </p:nvPr>
        </p:nvSpPr>
        <p:spPr/>
        <p:txBody>
          <a:bodyPr/>
          <a:lstStyle/>
          <a:p>
            <a:pPr>
              <a:lnSpc>
                <a:spcPct val="100000"/>
              </a:lnSpc>
            </a:pPr>
            <a:r>
              <a:rPr lang="en-US" dirty="0"/>
              <a:t>Concurrently with the preparation of the Five-Year Consolidated Plan the County is preparing an update to its 2020 Analysis of Impediments to Fair Housing.</a:t>
            </a:r>
          </a:p>
          <a:p>
            <a:pPr marL="0" indent="0">
              <a:lnSpc>
                <a:spcPct val="100000"/>
              </a:lnSpc>
              <a:buNone/>
            </a:pPr>
            <a:endParaRPr lang="en-US" dirty="0"/>
          </a:p>
          <a:p>
            <a:pPr>
              <a:lnSpc>
                <a:spcPct val="100000"/>
              </a:lnSpc>
            </a:pPr>
            <a:r>
              <a:rPr lang="en-US" dirty="0"/>
              <a:t>The Fair Housing Plan Update is being undertaken by Nassau County together with a Fair Housing Plan Committee consisting of key representatives from Nassau County Agencies, fair housing advocacy organizations, and other non-profit organizations</a:t>
            </a:r>
          </a:p>
          <a:p>
            <a:pPr marL="0" indent="0">
              <a:lnSpc>
                <a:spcPct val="100000"/>
              </a:lnSpc>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01443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AE79-498A-49A6-17CB-3553910673C2}"/>
              </a:ext>
            </a:extLst>
          </p:cNvPr>
          <p:cNvSpPr>
            <a:spLocks noGrp="1"/>
          </p:cNvSpPr>
          <p:nvPr>
            <p:ph type="title"/>
          </p:nvPr>
        </p:nvSpPr>
        <p:spPr/>
        <p:txBody>
          <a:bodyPr/>
          <a:lstStyle/>
          <a:p>
            <a:r>
              <a:rPr lang="en-US" dirty="0"/>
              <a:t>Fair Housing Plan/AI</a:t>
            </a:r>
          </a:p>
        </p:txBody>
      </p:sp>
      <p:sp>
        <p:nvSpPr>
          <p:cNvPr id="3" name="Content Placeholder 2">
            <a:extLst>
              <a:ext uri="{FF2B5EF4-FFF2-40B4-BE49-F238E27FC236}">
                <a16:creationId xmlns:a16="http://schemas.microsoft.com/office/drawing/2014/main" id="{4C1ABCB9-8E2E-7ADC-3493-30483EB6B452}"/>
              </a:ext>
            </a:extLst>
          </p:cNvPr>
          <p:cNvSpPr>
            <a:spLocks noGrp="1"/>
          </p:cNvSpPr>
          <p:nvPr>
            <p:ph idx="1"/>
          </p:nvPr>
        </p:nvSpPr>
        <p:spPr>
          <a:xfrm>
            <a:off x="555038" y="1253330"/>
            <a:ext cx="10515600" cy="5360976"/>
          </a:xfrm>
        </p:spPr>
        <p:txBody>
          <a:bodyPr>
            <a:normAutofit fontScale="92500" lnSpcReduction="10000"/>
          </a:bodyPr>
          <a:lstStyle/>
          <a:p>
            <a:pPr>
              <a:lnSpc>
                <a:spcPct val="120000"/>
              </a:lnSpc>
            </a:pPr>
            <a:r>
              <a:rPr lang="en-US" sz="2600" dirty="0"/>
              <a:t>The Fair Housing Committee has identified the following tentative list of Impediments to Fair Housing Choice in Nassau County:</a:t>
            </a:r>
          </a:p>
          <a:p>
            <a:pPr marL="914400" lvl="1" indent="-457200">
              <a:buFont typeface="+mj-lt"/>
              <a:buAutoNum type="arabicPeriod"/>
            </a:pPr>
            <a:r>
              <a:rPr lang="en-US" sz="2200" dirty="0"/>
              <a:t>Discrimination in the Nassau County Housing Market</a:t>
            </a:r>
          </a:p>
          <a:p>
            <a:pPr marL="914400" lvl="1" indent="-457200">
              <a:buFont typeface="+mj-lt"/>
              <a:buAutoNum type="arabicPeriod"/>
            </a:pPr>
            <a:r>
              <a:rPr lang="en-US" sz="2200" dirty="0"/>
              <a:t>Insufficient Understanding of “Reasonable Accommodations” and ADA Compliance</a:t>
            </a:r>
          </a:p>
          <a:p>
            <a:pPr marL="914400" lvl="1" indent="-457200">
              <a:buFont typeface="+mj-lt"/>
              <a:buAutoNum type="arabicPeriod"/>
            </a:pPr>
            <a:r>
              <a:rPr lang="en-US" sz="2200" dirty="0"/>
              <a:t>Lending Policies, Practices and Disparities</a:t>
            </a:r>
          </a:p>
          <a:p>
            <a:pPr marL="914400" lvl="1" indent="-457200">
              <a:buFont typeface="+mj-lt"/>
              <a:buAutoNum type="arabicPeriod"/>
            </a:pPr>
            <a:r>
              <a:rPr lang="en-US" sz="2200" dirty="0"/>
              <a:t>Extremely High Cost of Housing</a:t>
            </a:r>
          </a:p>
          <a:p>
            <a:pPr marL="914400" lvl="1" indent="-457200">
              <a:buFont typeface="+mj-lt"/>
              <a:buAutoNum type="arabicPeriod"/>
            </a:pPr>
            <a:r>
              <a:rPr lang="en-US" sz="2200" dirty="0"/>
              <a:t>Community Planning and Zoning Decisions that Impede Affordable Housing</a:t>
            </a:r>
          </a:p>
          <a:p>
            <a:pPr marL="914400" lvl="1" indent="-457200">
              <a:buFont typeface="+mj-lt"/>
              <a:buAutoNum type="arabicPeriod"/>
            </a:pPr>
            <a:r>
              <a:rPr lang="en-US" sz="2200" dirty="0"/>
              <a:t>Limited Availability of Funds</a:t>
            </a:r>
          </a:p>
          <a:p>
            <a:pPr marL="914400" lvl="1" indent="-457200">
              <a:buFont typeface="+mj-lt"/>
              <a:buAutoNum type="arabicPeriod"/>
            </a:pPr>
            <a:r>
              <a:rPr lang="en-US" sz="2200" dirty="0"/>
              <a:t>Limited Non-Profit Capacity</a:t>
            </a:r>
          </a:p>
          <a:p>
            <a:pPr marL="914400" lvl="1" indent="-457200">
              <a:buFont typeface="+mj-lt"/>
              <a:buAutoNum type="arabicPeriod"/>
            </a:pPr>
            <a:r>
              <a:rPr lang="en-US" sz="2200" dirty="0"/>
              <a:t>Abandoned/Deteriorating Housing</a:t>
            </a:r>
          </a:p>
          <a:p>
            <a:pPr marL="914400" lvl="1" indent="-457200">
              <a:buFont typeface="+mj-lt"/>
              <a:buAutoNum type="arabicPeriod"/>
            </a:pPr>
            <a:r>
              <a:rPr lang="en-US" sz="2200" dirty="0"/>
              <a:t>Employment/Housing/Transportation Linkage</a:t>
            </a:r>
          </a:p>
        </p:txBody>
      </p:sp>
    </p:spTree>
    <p:extLst>
      <p:ext uri="{BB962C8B-B14F-4D97-AF65-F5344CB8AC3E}">
        <p14:creationId xmlns:p14="http://schemas.microsoft.com/office/powerpoint/2010/main" val="178206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D946-8565-8886-F70E-38153D4F1838}"/>
              </a:ext>
            </a:extLst>
          </p:cNvPr>
          <p:cNvSpPr>
            <a:spLocks noGrp="1"/>
          </p:cNvSpPr>
          <p:nvPr>
            <p:ph type="title"/>
          </p:nvPr>
        </p:nvSpPr>
        <p:spPr/>
        <p:txBody>
          <a:bodyPr/>
          <a:lstStyle/>
          <a:p>
            <a:r>
              <a:rPr lang="en-US" dirty="0"/>
              <a:t>Fair Housing Plan/AI Identifies High Opportunity Areas (HOAs)</a:t>
            </a:r>
          </a:p>
        </p:txBody>
      </p:sp>
      <p:sp>
        <p:nvSpPr>
          <p:cNvPr id="3" name="Content Placeholder 2">
            <a:extLst>
              <a:ext uri="{FF2B5EF4-FFF2-40B4-BE49-F238E27FC236}">
                <a16:creationId xmlns:a16="http://schemas.microsoft.com/office/drawing/2014/main" id="{95636B52-E988-243C-4CBB-A1DE677E20CC}"/>
              </a:ext>
            </a:extLst>
          </p:cNvPr>
          <p:cNvSpPr>
            <a:spLocks noGrp="1"/>
          </p:cNvSpPr>
          <p:nvPr>
            <p:ph idx="1"/>
          </p:nvPr>
        </p:nvSpPr>
        <p:spPr>
          <a:xfrm>
            <a:off x="647944" y="1253330"/>
            <a:ext cx="10515600" cy="5360976"/>
          </a:xfrm>
        </p:spPr>
        <p:txBody>
          <a:bodyPr>
            <a:normAutofit fontScale="77500" lnSpcReduction="20000"/>
          </a:bodyPr>
          <a:lstStyle/>
          <a:p>
            <a:r>
              <a:rPr lang="en-US" sz="2800" dirty="0"/>
              <a:t>Very Low Poverty Rates</a:t>
            </a:r>
          </a:p>
          <a:p>
            <a:r>
              <a:rPr lang="en-US" sz="2800" dirty="0"/>
              <a:t>Very Low Unemployment Rate</a:t>
            </a:r>
          </a:p>
          <a:p>
            <a:r>
              <a:rPr lang="en-US" sz="2800" dirty="0"/>
              <a:t>High Levels of Completed College Among Adults</a:t>
            </a:r>
          </a:p>
          <a:p>
            <a:r>
              <a:rPr lang="en-US" sz="2800" dirty="0"/>
              <a:t>Low Concentration of Racial or Ethnic Minorities</a:t>
            </a:r>
          </a:p>
          <a:p>
            <a:r>
              <a:rPr lang="en-US" sz="2800" dirty="0"/>
              <a:t>High Performing Public Schools</a:t>
            </a:r>
          </a:p>
          <a:p>
            <a:r>
              <a:rPr lang="en-US" sz="2800" dirty="0"/>
              <a:t>Low Crime Rates</a:t>
            </a:r>
          </a:p>
          <a:p>
            <a:r>
              <a:rPr lang="en-US" sz="2800" dirty="0"/>
              <a:t>Access to Public Transportation and Employment </a:t>
            </a:r>
          </a:p>
          <a:p>
            <a:endParaRPr lang="en-US" dirty="0"/>
          </a:p>
          <a:p>
            <a:pPr marL="0" indent="0" algn="ctr">
              <a:buNone/>
            </a:pPr>
            <a:r>
              <a:rPr lang="en-US" i="1" dirty="0"/>
              <a:t>Affordable and mixed-income housing will be encouraged in High Opportunity Areas and HOME funds for projects in HOAs will be given high priority</a:t>
            </a:r>
          </a:p>
          <a:p>
            <a:endParaRPr lang="en-US" dirty="0"/>
          </a:p>
          <a:p>
            <a:endParaRPr lang="en-US" dirty="0"/>
          </a:p>
        </p:txBody>
      </p:sp>
    </p:spTree>
    <p:extLst>
      <p:ext uri="{BB962C8B-B14F-4D97-AF65-F5344CB8AC3E}">
        <p14:creationId xmlns:p14="http://schemas.microsoft.com/office/powerpoint/2010/main" val="180788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FDA1-C5D6-86C2-7CE9-0F45D722387C}"/>
              </a:ext>
            </a:extLst>
          </p:cNvPr>
          <p:cNvSpPr>
            <a:spLocks noGrp="1"/>
          </p:cNvSpPr>
          <p:nvPr>
            <p:ph type="title"/>
          </p:nvPr>
        </p:nvSpPr>
        <p:spPr/>
        <p:txBody>
          <a:bodyPr/>
          <a:lstStyle/>
          <a:p>
            <a:r>
              <a:rPr lang="en-US" dirty="0"/>
              <a:t>Fair Housing Plan/AI</a:t>
            </a:r>
          </a:p>
        </p:txBody>
      </p:sp>
      <p:sp>
        <p:nvSpPr>
          <p:cNvPr id="3" name="Content Placeholder 2">
            <a:extLst>
              <a:ext uri="{FF2B5EF4-FFF2-40B4-BE49-F238E27FC236}">
                <a16:creationId xmlns:a16="http://schemas.microsoft.com/office/drawing/2014/main" id="{64EC96DF-85F9-71C2-A8F1-F2F852574574}"/>
              </a:ext>
            </a:extLst>
          </p:cNvPr>
          <p:cNvSpPr>
            <a:spLocks noGrp="1"/>
          </p:cNvSpPr>
          <p:nvPr>
            <p:ph idx="1"/>
          </p:nvPr>
        </p:nvSpPr>
        <p:spPr/>
        <p:txBody>
          <a:bodyPr>
            <a:normAutofit/>
          </a:bodyPr>
          <a:lstStyle/>
          <a:p>
            <a:pPr marL="0" indent="0" algn="ctr">
              <a:buNone/>
            </a:pPr>
            <a:endParaRPr lang="en-US" sz="700" b="1" dirty="0">
              <a:latin typeface="Segoe UI Semibold" panose="020B0702040204020203" pitchFamily="34" charset="0"/>
              <a:cs typeface="Segoe UI Semibold" panose="020B0702040204020203" pitchFamily="34" charset="0"/>
            </a:endParaRPr>
          </a:p>
          <a:p>
            <a:pPr marL="0" indent="0" algn="ctr">
              <a:buNone/>
            </a:pPr>
            <a:r>
              <a:rPr lang="en-US" sz="3200" b="1" dirty="0">
                <a:latin typeface="Segoe UI Semibold" panose="020B0702040204020203" pitchFamily="34" charset="0"/>
                <a:cs typeface="Segoe UI Semibold" panose="020B0702040204020203" pitchFamily="34" charset="0"/>
              </a:rPr>
              <a:t>YOU</a:t>
            </a:r>
            <a:r>
              <a:rPr lang="en-US" sz="3200" dirty="0"/>
              <a:t> </a:t>
            </a:r>
            <a:r>
              <a:rPr lang="en-US" sz="2800" dirty="0"/>
              <a:t>can participate </a:t>
            </a:r>
          </a:p>
          <a:p>
            <a:pPr marL="0" indent="0" algn="ctr">
              <a:buNone/>
            </a:pPr>
            <a:r>
              <a:rPr lang="en-US" dirty="0"/>
              <a:t>The </a:t>
            </a:r>
            <a:r>
              <a:rPr lang="en-US" u="sng" dirty="0"/>
              <a:t>Nassau County Housing Survey </a:t>
            </a:r>
            <a:r>
              <a:rPr lang="en-US" dirty="0"/>
              <a:t>is </a:t>
            </a:r>
            <a:r>
              <a:rPr lang="en-US" b="1" dirty="0"/>
              <a:t>LIVE</a:t>
            </a:r>
            <a:r>
              <a:rPr lang="en-US" dirty="0"/>
              <a:t> through </a:t>
            </a:r>
            <a:r>
              <a:rPr lang="en-US" u="sng" dirty="0"/>
              <a:t>March 31</a:t>
            </a:r>
            <a:r>
              <a:rPr lang="en-US" u="sng" baseline="30000" dirty="0"/>
              <a:t>st</a:t>
            </a:r>
            <a:r>
              <a:rPr lang="en-US" u="sng" dirty="0"/>
              <a:t>, 2025</a:t>
            </a:r>
          </a:p>
          <a:p>
            <a:pPr marL="0" indent="0" algn="ctr">
              <a:buNone/>
            </a:pPr>
            <a:r>
              <a:rPr lang="en-US" i="1" dirty="0"/>
              <a:t>Available in English and Spanish</a:t>
            </a:r>
          </a:p>
          <a:p>
            <a:pPr marL="0" indent="0" algn="ctr">
              <a:buNone/>
            </a:pPr>
            <a:endParaRPr lang="en-US" sz="1100" i="1" dirty="0"/>
          </a:p>
          <a:p>
            <a:pPr marL="0" indent="0" algn="ctr">
              <a:buNone/>
            </a:pPr>
            <a:r>
              <a:rPr lang="en-US" i="1" dirty="0">
                <a:latin typeface="Segoe UI Semibold" panose="020B0702040204020203" pitchFamily="34" charset="0"/>
                <a:cs typeface="Segoe UI Semibold" panose="020B0702040204020203" pitchFamily="34" charset="0"/>
              </a:rPr>
              <a:t>Take the Nassau County Survey NOW</a:t>
            </a:r>
            <a:r>
              <a:rPr lang="en-US" i="1" dirty="0"/>
              <a:t>!</a:t>
            </a:r>
          </a:p>
          <a:p>
            <a:pPr marL="0" indent="0" algn="ctr">
              <a:buNone/>
            </a:pPr>
            <a:r>
              <a:rPr lang="en-US" dirty="0">
                <a:hlinkClick r:id="rId2"/>
              </a:rPr>
              <a:t>https://forms.office.com/r/bLck4J5Dea</a:t>
            </a:r>
            <a:endParaRPr lang="en-US" dirty="0"/>
          </a:p>
          <a:p>
            <a:pPr marL="0" indent="0" algn="ctr">
              <a:buNone/>
            </a:pPr>
            <a:endParaRPr lang="en-US" i="1" dirty="0">
              <a:highlight>
                <a:srgbClr val="FFFF00"/>
              </a:highlight>
            </a:endParaRPr>
          </a:p>
        </p:txBody>
      </p:sp>
    </p:spTree>
    <p:extLst>
      <p:ext uri="{BB962C8B-B14F-4D97-AF65-F5344CB8AC3E}">
        <p14:creationId xmlns:p14="http://schemas.microsoft.com/office/powerpoint/2010/main" val="308055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90D9F-C45D-560E-84FB-5104488D5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062D2-0F47-BBAB-1A6E-7B75BF50840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8B6F197-D882-7761-FD90-C7F7F66EAC53}"/>
              </a:ext>
            </a:extLst>
          </p:cNvPr>
          <p:cNvSpPr>
            <a:spLocks noGrp="1"/>
          </p:cNvSpPr>
          <p:nvPr>
            <p:ph idx="1"/>
          </p:nvPr>
        </p:nvSpPr>
        <p:spPr/>
        <p:txBody>
          <a:bodyPr>
            <a:normAutofit/>
          </a:bodyPr>
          <a:lstStyle/>
          <a:p>
            <a:pPr>
              <a:lnSpc>
                <a:spcPct val="100000"/>
              </a:lnSpc>
            </a:pPr>
            <a:r>
              <a:rPr lang="en-US" dirty="0"/>
              <a:t>Welcome and Overview of the Nassau Urban County Consortium </a:t>
            </a:r>
          </a:p>
          <a:p>
            <a:pPr>
              <a:lnSpc>
                <a:spcPct val="100000"/>
              </a:lnSpc>
            </a:pPr>
            <a:r>
              <a:rPr lang="en-US" dirty="0"/>
              <a:t>Five-Year Consolidated Plan </a:t>
            </a:r>
          </a:p>
          <a:p>
            <a:pPr>
              <a:lnSpc>
                <a:spcPct val="100000"/>
              </a:lnSpc>
            </a:pPr>
            <a:r>
              <a:rPr lang="en-US" dirty="0"/>
              <a:t>Fair Housing </a:t>
            </a:r>
          </a:p>
          <a:p>
            <a:pPr>
              <a:lnSpc>
                <a:spcPct val="100000"/>
              </a:lnSpc>
            </a:pPr>
            <a:r>
              <a:rPr lang="en-US" dirty="0"/>
              <a:t>CDBG Program</a:t>
            </a:r>
          </a:p>
          <a:p>
            <a:pPr>
              <a:lnSpc>
                <a:spcPct val="100000"/>
              </a:lnSpc>
            </a:pPr>
            <a:r>
              <a:rPr lang="en-US" dirty="0"/>
              <a:t>HOME Program</a:t>
            </a:r>
          </a:p>
          <a:p>
            <a:pPr>
              <a:lnSpc>
                <a:spcPct val="100000"/>
              </a:lnSpc>
            </a:pPr>
            <a:r>
              <a:rPr lang="en-US" dirty="0"/>
              <a:t>ESG Program</a:t>
            </a:r>
          </a:p>
          <a:p>
            <a:pPr>
              <a:lnSpc>
                <a:spcPct val="100000"/>
              </a:lnSpc>
            </a:pPr>
            <a:r>
              <a:rPr lang="en-US" dirty="0"/>
              <a:t>Section 3 and Other Federal Requirements</a:t>
            </a:r>
          </a:p>
          <a:p>
            <a:pPr>
              <a:lnSpc>
                <a:spcPct val="100000"/>
              </a:lnSpc>
            </a:pPr>
            <a:r>
              <a:rPr lang="en-US" dirty="0"/>
              <a:t>2025 Application Process</a:t>
            </a:r>
          </a:p>
          <a:p>
            <a:pPr>
              <a:lnSpc>
                <a:spcPct val="100000"/>
              </a:lnSpc>
            </a:pPr>
            <a:r>
              <a:rPr lang="en-US" dirty="0"/>
              <a:t>Public Comment on CDBG needs and housing needs</a:t>
            </a:r>
          </a:p>
        </p:txBody>
      </p:sp>
    </p:spTree>
    <p:extLst>
      <p:ext uri="{BB962C8B-B14F-4D97-AF65-F5344CB8AC3E}">
        <p14:creationId xmlns:p14="http://schemas.microsoft.com/office/powerpoint/2010/main" val="2375443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3C600-F4AF-EC62-47B6-C1DC2B2EE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A7727-5D55-D547-DC0D-6B4E3ECE7300}"/>
              </a:ext>
            </a:extLst>
          </p:cNvPr>
          <p:cNvSpPr>
            <a:spLocks noGrp="1"/>
          </p:cNvSpPr>
          <p:nvPr>
            <p:ph type="title"/>
          </p:nvPr>
        </p:nvSpPr>
        <p:spPr/>
        <p:txBody>
          <a:bodyPr/>
          <a:lstStyle/>
          <a:p>
            <a:r>
              <a:rPr lang="en-US" dirty="0"/>
              <a:t>Fair Housing Plan/AI</a:t>
            </a:r>
          </a:p>
        </p:txBody>
      </p:sp>
      <p:sp>
        <p:nvSpPr>
          <p:cNvPr id="3" name="Content Placeholder 2">
            <a:extLst>
              <a:ext uri="{FF2B5EF4-FFF2-40B4-BE49-F238E27FC236}">
                <a16:creationId xmlns:a16="http://schemas.microsoft.com/office/drawing/2014/main" id="{F7D440FF-79DB-DA12-B296-8FA45440F666}"/>
              </a:ext>
            </a:extLst>
          </p:cNvPr>
          <p:cNvSpPr>
            <a:spLocks noGrp="1"/>
          </p:cNvSpPr>
          <p:nvPr>
            <p:ph idx="1"/>
          </p:nvPr>
        </p:nvSpPr>
        <p:spPr/>
        <p:txBody>
          <a:bodyPr>
            <a:normAutofit/>
          </a:bodyPr>
          <a:lstStyle/>
          <a:p>
            <a:pPr marL="0" indent="0" algn="ctr">
              <a:buNone/>
            </a:pPr>
            <a:endParaRPr lang="en-US" sz="700" b="1" dirty="0">
              <a:latin typeface="Segoe UI Semibold" panose="020B0702040204020203" pitchFamily="34" charset="0"/>
              <a:cs typeface="Segoe UI Semibold" panose="020B0702040204020203" pitchFamily="34" charset="0"/>
            </a:endParaRPr>
          </a:p>
          <a:p>
            <a:pPr marL="0" indent="0" algn="ctr">
              <a:buNone/>
            </a:pPr>
            <a:r>
              <a:rPr lang="en-US" sz="3200" b="1" dirty="0">
                <a:latin typeface="Segoe UI Semibold" panose="020B0702040204020203" pitchFamily="34" charset="0"/>
                <a:cs typeface="Segoe UI Semibold" panose="020B0702040204020203" pitchFamily="34" charset="0"/>
              </a:rPr>
              <a:t>YOU</a:t>
            </a:r>
            <a:r>
              <a:rPr lang="en-US" sz="3200" dirty="0"/>
              <a:t> </a:t>
            </a:r>
            <a:r>
              <a:rPr lang="en-US" sz="2800" dirty="0"/>
              <a:t>can participate </a:t>
            </a:r>
          </a:p>
          <a:p>
            <a:pPr marL="0" indent="0" algn="ctr">
              <a:buNone/>
            </a:pPr>
            <a:r>
              <a:rPr lang="en-US" dirty="0"/>
              <a:t>Review and comment on:</a:t>
            </a:r>
          </a:p>
          <a:p>
            <a:pPr marL="0" indent="0" algn="ctr">
              <a:buNone/>
            </a:pPr>
            <a:r>
              <a:rPr lang="en-US" sz="2800" u="sng" dirty="0"/>
              <a:t>Draft Fair Housing Plan</a:t>
            </a:r>
          </a:p>
          <a:p>
            <a:pPr marL="0" indent="0" algn="ctr">
              <a:buNone/>
            </a:pPr>
            <a:endParaRPr lang="en-US" sz="1100" i="1" dirty="0"/>
          </a:p>
          <a:p>
            <a:pPr marL="0" indent="0" algn="ctr">
              <a:buNone/>
            </a:pPr>
            <a:r>
              <a:rPr lang="en-US" dirty="0">
                <a:latin typeface="Segoe UI Semibold" panose="020B0702040204020203" pitchFamily="34" charset="0"/>
                <a:cs typeface="Segoe UI Semibold" panose="020B0702040204020203" pitchFamily="34" charset="0"/>
              </a:rPr>
              <a:t>Expected to be issued on May 5, 2025</a:t>
            </a:r>
          </a:p>
          <a:p>
            <a:pPr marL="0" indent="0" algn="ctr">
              <a:buNone/>
            </a:pPr>
            <a:r>
              <a:rPr lang="en-US" sz="2000" i="1" dirty="0"/>
              <a:t>Followed by a 30-day comment period </a:t>
            </a:r>
          </a:p>
        </p:txBody>
      </p:sp>
    </p:spTree>
    <p:extLst>
      <p:ext uri="{BB962C8B-B14F-4D97-AF65-F5344CB8AC3E}">
        <p14:creationId xmlns:p14="http://schemas.microsoft.com/office/powerpoint/2010/main" val="235432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C9A4-819E-C614-0A95-4D7F6F3FB96C}"/>
              </a:ext>
            </a:extLst>
          </p:cNvPr>
          <p:cNvSpPr>
            <a:spLocks noGrp="1"/>
          </p:cNvSpPr>
          <p:nvPr>
            <p:ph type="title"/>
          </p:nvPr>
        </p:nvSpPr>
        <p:spPr/>
        <p:txBody>
          <a:bodyPr/>
          <a:lstStyle/>
          <a:p>
            <a:r>
              <a:rPr lang="en-US" dirty="0"/>
              <a:t>Community Development Block Grant Program (CDBG)</a:t>
            </a:r>
          </a:p>
        </p:txBody>
      </p:sp>
    </p:spTree>
    <p:extLst>
      <p:ext uri="{BB962C8B-B14F-4D97-AF65-F5344CB8AC3E}">
        <p14:creationId xmlns:p14="http://schemas.microsoft.com/office/powerpoint/2010/main" val="610078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1747-EB1E-703F-5FA7-790D592C8342}"/>
              </a:ext>
            </a:extLst>
          </p:cNvPr>
          <p:cNvSpPr>
            <a:spLocks noGrp="1"/>
          </p:cNvSpPr>
          <p:nvPr>
            <p:ph type="title"/>
          </p:nvPr>
        </p:nvSpPr>
        <p:spPr/>
        <p:txBody>
          <a:bodyPr/>
          <a:lstStyle/>
          <a:p>
            <a:r>
              <a:rPr lang="en-US" dirty="0"/>
              <a:t>Eligible Nassau County Priorities </a:t>
            </a:r>
          </a:p>
        </p:txBody>
      </p:sp>
      <p:sp>
        <p:nvSpPr>
          <p:cNvPr id="3" name="Content Placeholder 2">
            <a:extLst>
              <a:ext uri="{FF2B5EF4-FFF2-40B4-BE49-F238E27FC236}">
                <a16:creationId xmlns:a16="http://schemas.microsoft.com/office/drawing/2014/main" id="{30382E33-7CD2-0F5A-D14E-ADC3A31ED3A0}"/>
              </a:ext>
            </a:extLst>
          </p:cNvPr>
          <p:cNvSpPr>
            <a:spLocks noGrp="1"/>
          </p:cNvSpPr>
          <p:nvPr>
            <p:ph idx="1"/>
          </p:nvPr>
        </p:nvSpPr>
        <p:spPr/>
        <p:txBody>
          <a:bodyPr/>
          <a:lstStyle/>
          <a:p>
            <a:pPr marL="0" indent="0">
              <a:buNone/>
            </a:pPr>
            <a:r>
              <a:rPr lang="en-US" dirty="0">
                <a:latin typeface="Segoe UI Semibold" panose="020B0702040204020203" pitchFamily="34" charset="0"/>
                <a:cs typeface="Segoe UI Semibold" panose="020B0702040204020203" pitchFamily="34" charset="0"/>
              </a:rPr>
              <a:t>CDBG</a:t>
            </a:r>
          </a:p>
          <a:p>
            <a:pPr>
              <a:lnSpc>
                <a:spcPct val="90000"/>
              </a:lnSpc>
              <a:buClr>
                <a:srgbClr val="213A71"/>
              </a:buClr>
            </a:pPr>
            <a:r>
              <a:rPr lang="en-US" altLang="en-US" dirty="0"/>
              <a:t>Eligible activities under the CDBG Program can be found in the regulations at 24 CFR 570.201 – 206. These activities include:</a:t>
            </a:r>
          </a:p>
          <a:p>
            <a:endParaRPr lang="en-US" dirty="0"/>
          </a:p>
        </p:txBody>
      </p:sp>
      <p:sp>
        <p:nvSpPr>
          <p:cNvPr id="5" name="TextBox 4">
            <a:extLst>
              <a:ext uri="{FF2B5EF4-FFF2-40B4-BE49-F238E27FC236}">
                <a16:creationId xmlns:a16="http://schemas.microsoft.com/office/drawing/2014/main" id="{4C087B40-2AC6-235F-D1CC-ABEE49429C0A}"/>
              </a:ext>
            </a:extLst>
          </p:cNvPr>
          <p:cNvSpPr txBox="1"/>
          <p:nvPr/>
        </p:nvSpPr>
        <p:spPr>
          <a:xfrm>
            <a:off x="813063" y="2765026"/>
            <a:ext cx="9867506" cy="2086725"/>
          </a:xfrm>
          <a:prstGeom prst="rect">
            <a:avLst/>
          </a:prstGeom>
          <a:noFill/>
        </p:spPr>
        <p:txBody>
          <a:bodyPr wrap="square" numCol="2">
            <a:spAutoFit/>
          </a:bodyPr>
          <a:lstStyle/>
          <a:p>
            <a:pPr marL="0" indent="0" eaLnBrk="1" hangingPunct="1">
              <a:lnSpc>
                <a:spcPct val="90000"/>
              </a:lnSpc>
              <a:buClr>
                <a:schemeClr val="tx1"/>
              </a:buClr>
              <a:buNone/>
            </a:pPr>
            <a:r>
              <a:rPr lang="en-US" altLang="en-US" sz="2000" b="1" dirty="0"/>
              <a:t> </a:t>
            </a:r>
            <a:r>
              <a:rPr lang="en-US" altLang="en-US" sz="2000" b="1" dirty="0">
                <a:solidFill>
                  <a:srgbClr val="213A71"/>
                </a:solidFill>
                <a:latin typeface="Segoe UI" panose="020B0502040204020203" pitchFamily="34" charset="0"/>
                <a:cs typeface="Segoe UI" panose="020B0502040204020203" pitchFamily="34" charset="0"/>
              </a:rPr>
              <a:t>570.201    </a:t>
            </a:r>
          </a:p>
          <a:p>
            <a:pPr lvl="2" indent="-342900">
              <a:lnSpc>
                <a:spcPct val="90000"/>
              </a:lnSpc>
              <a:buClr>
                <a:srgbClr val="213A71"/>
              </a:buClr>
              <a:buFontTx/>
              <a:buChar char="•"/>
            </a:pPr>
            <a:r>
              <a:rPr lang="en-US" altLang="en-US" sz="2000" dirty="0">
                <a:solidFill>
                  <a:srgbClr val="213A71"/>
                </a:solidFill>
                <a:latin typeface="Segoe UI" panose="020B0502040204020203" pitchFamily="34" charset="0"/>
                <a:cs typeface="Segoe UI" panose="020B0502040204020203" pitchFamily="34" charset="0"/>
              </a:rPr>
              <a:t>Acquisition			</a:t>
            </a:r>
          </a:p>
          <a:p>
            <a:pPr lvl="2" indent="-342900">
              <a:lnSpc>
                <a:spcPct val="90000"/>
              </a:lnSpc>
              <a:buClr>
                <a:srgbClr val="213A71"/>
              </a:buClr>
              <a:buFontTx/>
              <a:buChar char="•"/>
            </a:pPr>
            <a:r>
              <a:rPr lang="en-US" altLang="en-US" sz="2000" dirty="0">
                <a:solidFill>
                  <a:srgbClr val="213A71"/>
                </a:solidFill>
                <a:latin typeface="Segoe UI" panose="020B0502040204020203" pitchFamily="34" charset="0"/>
                <a:cs typeface="Segoe UI" panose="020B0502040204020203" pitchFamily="34" charset="0"/>
              </a:rPr>
              <a:t>Disposition</a:t>
            </a:r>
          </a:p>
          <a:p>
            <a:pPr lvl="2" indent="-342900">
              <a:lnSpc>
                <a:spcPct val="90000"/>
              </a:lnSpc>
              <a:buClr>
                <a:srgbClr val="213A71"/>
              </a:buClr>
              <a:buFontTx/>
              <a:buChar char="•"/>
            </a:pPr>
            <a:r>
              <a:rPr lang="en-US" altLang="en-US" sz="2000" dirty="0">
                <a:solidFill>
                  <a:srgbClr val="213A71"/>
                </a:solidFill>
                <a:latin typeface="Segoe UI" panose="020B0502040204020203" pitchFamily="34" charset="0"/>
                <a:cs typeface="Segoe UI" panose="020B0502040204020203" pitchFamily="34" charset="0"/>
              </a:rPr>
              <a:t>Public facilities and improvements</a:t>
            </a:r>
          </a:p>
          <a:p>
            <a:pPr lvl="2" indent="-342900">
              <a:lnSpc>
                <a:spcPct val="90000"/>
              </a:lnSpc>
              <a:buClr>
                <a:srgbClr val="213A71"/>
              </a:buClr>
              <a:buFontTx/>
              <a:buChar char="•"/>
            </a:pPr>
            <a:r>
              <a:rPr lang="en-US" altLang="en-US" sz="2000" dirty="0">
                <a:solidFill>
                  <a:srgbClr val="213A71"/>
                </a:solidFill>
                <a:latin typeface="Segoe UI" panose="020B0502040204020203" pitchFamily="34" charset="0"/>
                <a:cs typeface="Segoe UI" panose="020B0502040204020203" pitchFamily="34" charset="0"/>
              </a:rPr>
              <a:t>Clearance activities</a:t>
            </a:r>
          </a:p>
          <a:p>
            <a:pPr lvl="2" indent="-342900">
              <a:lnSpc>
                <a:spcPct val="90000"/>
              </a:lnSpc>
              <a:buClr>
                <a:srgbClr val="213A71"/>
              </a:buClr>
              <a:buFontTx/>
              <a:buChar char="•"/>
            </a:pPr>
            <a:r>
              <a:rPr lang="en-US" altLang="en-US" sz="2000" dirty="0">
                <a:solidFill>
                  <a:srgbClr val="213A71"/>
                </a:solidFill>
                <a:latin typeface="Segoe UI" panose="020B0502040204020203" pitchFamily="34" charset="0"/>
                <a:cs typeface="Segoe UI" panose="020B0502040204020203" pitchFamily="34" charset="0"/>
              </a:rPr>
              <a:t>Public services</a:t>
            </a:r>
          </a:p>
          <a:p>
            <a:pPr lvl="2">
              <a:lnSpc>
                <a:spcPct val="90000"/>
              </a:lnSpc>
              <a:buClr>
                <a:srgbClr val="213A71"/>
              </a:buClr>
              <a:buFontTx/>
              <a:buChar char="•"/>
            </a:pPr>
            <a:endParaRPr lang="en-US" sz="2400" dirty="0">
              <a:solidFill>
                <a:srgbClr val="213A71"/>
              </a:solidFill>
              <a:latin typeface="Segoe UI" panose="020B0502040204020203" pitchFamily="34" charset="0"/>
              <a:cs typeface="Segoe UI" panose="020B0502040204020203" pitchFamily="34" charset="0"/>
            </a:endParaRPr>
          </a:p>
          <a:p>
            <a:pPr lvl="2">
              <a:lnSpc>
                <a:spcPct val="90000"/>
              </a:lnSpc>
              <a:buClr>
                <a:srgbClr val="213A71"/>
              </a:buClr>
              <a:buFontTx/>
              <a:buChar char="•"/>
            </a:pPr>
            <a:endParaRPr lang="en-US" sz="2400" dirty="0">
              <a:solidFill>
                <a:srgbClr val="213A71"/>
              </a:solidFill>
              <a:latin typeface="Segoe UI" panose="020B0502040204020203" pitchFamily="34" charset="0"/>
              <a:cs typeface="Segoe UI" panose="020B0502040204020203" pitchFamily="34" charset="0"/>
            </a:endParaRPr>
          </a:p>
          <a:p>
            <a:pPr lvl="2" indent="-342900">
              <a:lnSpc>
                <a:spcPct val="90000"/>
              </a:lnSpc>
              <a:buClr>
                <a:srgbClr val="213A71"/>
              </a:buClr>
              <a:buFontTx/>
              <a:buChar char="•"/>
            </a:pPr>
            <a:r>
              <a:rPr lang="en-US" sz="2000" dirty="0">
                <a:solidFill>
                  <a:srgbClr val="213A71"/>
                </a:solidFill>
                <a:latin typeface="Segoe UI" panose="020B0502040204020203" pitchFamily="34" charset="0"/>
                <a:cs typeface="Segoe UI" panose="020B0502040204020203" pitchFamily="34" charset="0"/>
              </a:rPr>
              <a:t>Payment of non-Federal share</a:t>
            </a:r>
          </a:p>
          <a:p>
            <a:pPr lvl="2" indent="-342900">
              <a:lnSpc>
                <a:spcPct val="90000"/>
              </a:lnSpc>
              <a:buClr>
                <a:srgbClr val="213A71"/>
              </a:buClr>
              <a:buFontTx/>
              <a:buChar char="•"/>
            </a:pPr>
            <a:r>
              <a:rPr lang="en-US" sz="2000" dirty="0">
                <a:solidFill>
                  <a:srgbClr val="213A71"/>
                </a:solidFill>
                <a:latin typeface="Segoe UI" panose="020B0502040204020203" pitchFamily="34" charset="0"/>
                <a:cs typeface="Segoe UI" panose="020B0502040204020203" pitchFamily="34" charset="0"/>
              </a:rPr>
              <a:t>Relocation</a:t>
            </a:r>
          </a:p>
          <a:p>
            <a:pPr lvl="2" indent="-342900">
              <a:lnSpc>
                <a:spcPct val="90000"/>
              </a:lnSpc>
              <a:buClr>
                <a:srgbClr val="213A71"/>
              </a:buClr>
              <a:buFontTx/>
              <a:buChar char="•"/>
            </a:pPr>
            <a:r>
              <a:rPr lang="en-US" sz="2000" dirty="0">
                <a:solidFill>
                  <a:srgbClr val="213A71"/>
                </a:solidFill>
                <a:latin typeface="Segoe UI" panose="020B0502040204020203" pitchFamily="34" charset="0"/>
                <a:cs typeface="Segoe UI" panose="020B0502040204020203" pitchFamily="34" charset="0"/>
              </a:rPr>
              <a:t>Housing services</a:t>
            </a:r>
          </a:p>
          <a:p>
            <a:pPr lvl="2" indent="-342900">
              <a:lnSpc>
                <a:spcPct val="90000"/>
              </a:lnSpc>
              <a:buClr>
                <a:srgbClr val="213A71"/>
              </a:buClr>
              <a:buFontTx/>
              <a:buChar char="•"/>
            </a:pPr>
            <a:r>
              <a:rPr lang="en-US" sz="2000" dirty="0">
                <a:solidFill>
                  <a:srgbClr val="213A71"/>
                </a:solidFill>
                <a:latin typeface="Segoe UI" panose="020B0502040204020203" pitchFamily="34" charset="0"/>
                <a:cs typeface="Segoe UI" panose="020B0502040204020203" pitchFamily="34" charset="0"/>
              </a:rPr>
              <a:t>Homeownership assistance</a:t>
            </a:r>
          </a:p>
          <a:p>
            <a:pPr lvl="2" indent="-342900">
              <a:lnSpc>
                <a:spcPct val="90000"/>
              </a:lnSpc>
              <a:buClr>
                <a:srgbClr val="213A71"/>
              </a:buClr>
              <a:buFontTx/>
              <a:buChar char="•"/>
            </a:pPr>
            <a:r>
              <a:rPr lang="en-US" sz="2000" dirty="0">
                <a:solidFill>
                  <a:srgbClr val="213A71"/>
                </a:solidFill>
                <a:latin typeface="Segoe UI" panose="020B0502040204020203" pitchFamily="34" charset="0"/>
                <a:cs typeface="Segoe UI" panose="020B0502040204020203" pitchFamily="34" charset="0"/>
              </a:rPr>
              <a:t>Micro enterprise assistance</a:t>
            </a:r>
          </a:p>
          <a:p>
            <a:pPr lvl="2">
              <a:lnSpc>
                <a:spcPct val="90000"/>
              </a:lnSpc>
              <a:buClr>
                <a:srgbClr val="213A71"/>
              </a:buClr>
            </a:pPr>
            <a:endParaRPr lang="en-US" dirty="0"/>
          </a:p>
        </p:txBody>
      </p:sp>
    </p:spTree>
    <p:extLst>
      <p:ext uri="{BB962C8B-B14F-4D97-AF65-F5344CB8AC3E}">
        <p14:creationId xmlns:p14="http://schemas.microsoft.com/office/powerpoint/2010/main" val="11781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3FFB-B5E8-7810-E2B2-788F1426EABB}"/>
              </a:ext>
            </a:extLst>
          </p:cNvPr>
          <p:cNvSpPr>
            <a:spLocks noGrp="1"/>
          </p:cNvSpPr>
          <p:nvPr>
            <p:ph type="title"/>
          </p:nvPr>
        </p:nvSpPr>
        <p:spPr/>
        <p:txBody>
          <a:bodyPr/>
          <a:lstStyle/>
          <a:p>
            <a:r>
              <a:rPr lang="en-US" dirty="0"/>
              <a:t>CDBG Eligible Rehabilitation and Preservation Activities</a:t>
            </a:r>
          </a:p>
        </p:txBody>
      </p:sp>
      <p:sp>
        <p:nvSpPr>
          <p:cNvPr id="3" name="Content Placeholder 2">
            <a:extLst>
              <a:ext uri="{FF2B5EF4-FFF2-40B4-BE49-F238E27FC236}">
                <a16:creationId xmlns:a16="http://schemas.microsoft.com/office/drawing/2014/main" id="{BC3A95DB-B599-F3EB-8513-DA03C59D8F03}"/>
              </a:ext>
            </a:extLst>
          </p:cNvPr>
          <p:cNvSpPr>
            <a:spLocks noGrp="1"/>
          </p:cNvSpPr>
          <p:nvPr>
            <p:ph idx="1"/>
          </p:nvPr>
        </p:nvSpPr>
        <p:spPr/>
        <p:txBody>
          <a:bodyPr>
            <a:normAutofit/>
          </a:bodyPr>
          <a:lstStyle/>
          <a:p>
            <a:r>
              <a:rPr lang="en-US" dirty="0"/>
              <a:t>570.202 Eligible Rehabilitation and Preservation Activities include:</a:t>
            </a:r>
          </a:p>
          <a:p>
            <a:pPr lvl="1"/>
            <a:r>
              <a:rPr lang="en-US" dirty="0"/>
              <a:t>Residential Rehabilitation</a:t>
            </a:r>
          </a:p>
          <a:p>
            <a:pPr lvl="1"/>
            <a:r>
              <a:rPr lang="en-US" dirty="0"/>
              <a:t>Commercial Rehabilitation</a:t>
            </a:r>
          </a:p>
          <a:p>
            <a:pPr lvl="1"/>
            <a:r>
              <a:rPr lang="en-US" dirty="0"/>
              <a:t>Code enforcement</a:t>
            </a:r>
          </a:p>
          <a:p>
            <a:pPr lvl="1"/>
            <a:r>
              <a:rPr lang="en-US" dirty="0"/>
              <a:t>Historic Preservation</a:t>
            </a:r>
          </a:p>
          <a:p>
            <a:pPr lvl="1"/>
            <a:r>
              <a:rPr lang="en-US" dirty="0"/>
              <a:t>Renovation of closed buildings</a:t>
            </a:r>
          </a:p>
          <a:p>
            <a:pPr lvl="1"/>
            <a:r>
              <a:rPr lang="en-US" dirty="0"/>
              <a:t>Lead-based paint activities</a:t>
            </a:r>
          </a:p>
          <a:p>
            <a:endParaRPr lang="en-US" dirty="0"/>
          </a:p>
        </p:txBody>
      </p:sp>
    </p:spTree>
    <p:extLst>
      <p:ext uri="{BB962C8B-B14F-4D97-AF65-F5344CB8AC3E}">
        <p14:creationId xmlns:p14="http://schemas.microsoft.com/office/powerpoint/2010/main" val="3667756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340F-B883-DA6C-C1CF-48C4366557ED}"/>
              </a:ext>
            </a:extLst>
          </p:cNvPr>
          <p:cNvSpPr>
            <a:spLocks noGrp="1"/>
          </p:cNvSpPr>
          <p:nvPr>
            <p:ph type="title"/>
          </p:nvPr>
        </p:nvSpPr>
        <p:spPr/>
        <p:txBody>
          <a:bodyPr/>
          <a:lstStyle/>
          <a:p>
            <a:r>
              <a:rPr lang="en-US" dirty="0"/>
              <a:t>Social Economic Development </a:t>
            </a:r>
          </a:p>
        </p:txBody>
      </p:sp>
      <p:sp>
        <p:nvSpPr>
          <p:cNvPr id="3" name="Content Placeholder 2">
            <a:extLst>
              <a:ext uri="{FF2B5EF4-FFF2-40B4-BE49-F238E27FC236}">
                <a16:creationId xmlns:a16="http://schemas.microsoft.com/office/drawing/2014/main" id="{604531FE-F052-8C07-EE53-051A5B160EC5}"/>
              </a:ext>
            </a:extLst>
          </p:cNvPr>
          <p:cNvSpPr>
            <a:spLocks noGrp="1"/>
          </p:cNvSpPr>
          <p:nvPr>
            <p:ph idx="1"/>
          </p:nvPr>
        </p:nvSpPr>
        <p:spPr/>
        <p:txBody>
          <a:bodyPr>
            <a:normAutofit/>
          </a:bodyPr>
          <a:lstStyle/>
          <a:p>
            <a:r>
              <a:rPr lang="en-US" dirty="0"/>
              <a:t>570.203 Special Economic Development</a:t>
            </a:r>
          </a:p>
          <a:p>
            <a:pPr lvl="1"/>
            <a:r>
              <a:rPr lang="en-US" dirty="0"/>
              <a:t>Direct Assistance to Businesses</a:t>
            </a:r>
          </a:p>
          <a:p>
            <a:pPr lvl="1"/>
            <a:r>
              <a:rPr lang="en-US" dirty="0"/>
              <a:t>Job Creation and/or Retention</a:t>
            </a:r>
          </a:p>
          <a:p>
            <a:pPr lvl="1"/>
            <a:r>
              <a:rPr lang="en-US" dirty="0"/>
              <a:t>Primarily Benefit Low/Mod Persons</a:t>
            </a:r>
          </a:p>
          <a:p>
            <a:pPr lvl="1"/>
            <a:r>
              <a:rPr lang="en-US" dirty="0"/>
              <a:t>Leveraging of CDBG funds </a:t>
            </a:r>
          </a:p>
          <a:p>
            <a:endParaRPr lang="en-US" dirty="0"/>
          </a:p>
        </p:txBody>
      </p:sp>
    </p:spTree>
    <p:extLst>
      <p:ext uri="{BB962C8B-B14F-4D97-AF65-F5344CB8AC3E}">
        <p14:creationId xmlns:p14="http://schemas.microsoft.com/office/powerpoint/2010/main" val="23437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7816-C91F-8DF5-AF51-26A7EA689E4B}"/>
              </a:ext>
            </a:extLst>
          </p:cNvPr>
          <p:cNvSpPr>
            <a:spLocks noGrp="1"/>
          </p:cNvSpPr>
          <p:nvPr>
            <p:ph type="title"/>
          </p:nvPr>
        </p:nvSpPr>
        <p:spPr/>
        <p:txBody>
          <a:bodyPr/>
          <a:lstStyle/>
          <a:p>
            <a:r>
              <a:rPr lang="en-US" dirty="0"/>
              <a:t>National Objective Compliance </a:t>
            </a:r>
          </a:p>
        </p:txBody>
      </p:sp>
      <p:sp>
        <p:nvSpPr>
          <p:cNvPr id="3" name="Content Placeholder 2">
            <a:extLst>
              <a:ext uri="{FF2B5EF4-FFF2-40B4-BE49-F238E27FC236}">
                <a16:creationId xmlns:a16="http://schemas.microsoft.com/office/drawing/2014/main" id="{2D269FC3-DE06-4161-9ACA-22E44111DB85}"/>
              </a:ext>
            </a:extLst>
          </p:cNvPr>
          <p:cNvSpPr>
            <a:spLocks noGrp="1"/>
          </p:cNvSpPr>
          <p:nvPr>
            <p:ph idx="1"/>
          </p:nvPr>
        </p:nvSpPr>
        <p:spPr>
          <a:xfrm>
            <a:off x="638419" y="1348580"/>
            <a:ext cx="10515600" cy="4751815"/>
          </a:xfrm>
        </p:spPr>
        <p:txBody>
          <a:bodyPr/>
          <a:lstStyle/>
          <a:p>
            <a:pPr>
              <a:lnSpc>
                <a:spcPct val="90000"/>
              </a:lnSpc>
              <a:buClr>
                <a:srgbClr val="213A71"/>
              </a:buClr>
              <a:buFontTx/>
              <a:buChar char="•"/>
            </a:pPr>
            <a:r>
              <a:rPr lang="en-US" dirty="0"/>
              <a:t>Every activity under the CDBG Program must meet one of the three broad national objectives of the program</a:t>
            </a:r>
          </a:p>
          <a:p>
            <a:pPr lvl="1">
              <a:buClr>
                <a:srgbClr val="213A71"/>
              </a:buClr>
            </a:pPr>
            <a:r>
              <a:rPr lang="en-US" dirty="0"/>
              <a:t>Benefit to low- and moderate-income persons</a:t>
            </a:r>
          </a:p>
          <a:p>
            <a:pPr lvl="1">
              <a:buClr>
                <a:srgbClr val="213A71"/>
              </a:buClr>
            </a:pPr>
            <a:r>
              <a:rPr lang="en-US" dirty="0"/>
              <a:t>Prevention or elimination of slums and blight</a:t>
            </a:r>
          </a:p>
          <a:p>
            <a:pPr lvl="1">
              <a:buClr>
                <a:srgbClr val="213A71"/>
              </a:buClr>
            </a:pPr>
            <a:r>
              <a:rPr lang="en-US" dirty="0"/>
              <a:t>Meet a community need having a particular urgency</a:t>
            </a:r>
          </a:p>
          <a:p>
            <a:pPr>
              <a:buClr>
                <a:srgbClr val="213A71"/>
              </a:buClr>
            </a:pPr>
            <a:endParaRPr lang="en-US" dirty="0"/>
          </a:p>
        </p:txBody>
      </p:sp>
    </p:spTree>
    <p:extLst>
      <p:ext uri="{BB962C8B-B14F-4D97-AF65-F5344CB8AC3E}">
        <p14:creationId xmlns:p14="http://schemas.microsoft.com/office/powerpoint/2010/main" val="2749281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53FD-FF61-BA94-710B-2570C2A38E42}"/>
              </a:ext>
            </a:extLst>
          </p:cNvPr>
          <p:cNvSpPr>
            <a:spLocks noGrp="1"/>
          </p:cNvSpPr>
          <p:nvPr>
            <p:ph type="title"/>
          </p:nvPr>
        </p:nvSpPr>
        <p:spPr/>
        <p:txBody>
          <a:bodyPr>
            <a:normAutofit/>
          </a:bodyPr>
          <a:lstStyle/>
          <a:p>
            <a:r>
              <a:rPr lang="en-US" dirty="0"/>
              <a:t>Activity Timeliness and Targeted Completions</a:t>
            </a:r>
          </a:p>
        </p:txBody>
      </p:sp>
      <p:sp>
        <p:nvSpPr>
          <p:cNvPr id="3" name="Content Placeholder 2">
            <a:extLst>
              <a:ext uri="{FF2B5EF4-FFF2-40B4-BE49-F238E27FC236}">
                <a16:creationId xmlns:a16="http://schemas.microsoft.com/office/drawing/2014/main" id="{7BEA008E-BD9E-3A65-8083-74D437EF3A41}"/>
              </a:ext>
            </a:extLst>
          </p:cNvPr>
          <p:cNvSpPr>
            <a:spLocks noGrp="1"/>
          </p:cNvSpPr>
          <p:nvPr>
            <p:ph idx="1"/>
          </p:nvPr>
        </p:nvSpPr>
        <p:spPr>
          <a:xfrm>
            <a:off x="647944" y="1300955"/>
            <a:ext cx="10515600" cy="4751815"/>
          </a:xfrm>
        </p:spPr>
        <p:txBody>
          <a:bodyPr/>
          <a:lstStyle/>
          <a:p>
            <a:pPr>
              <a:lnSpc>
                <a:spcPct val="90000"/>
              </a:lnSpc>
              <a:buClr>
                <a:srgbClr val="213A71"/>
              </a:buClr>
              <a:buFontTx/>
              <a:buChar char="•"/>
            </a:pPr>
            <a:r>
              <a:rPr lang="en-US" dirty="0"/>
              <a:t>In an effort to reduce the number of open activities, HUD is requiring more detailed project descriptions, project timelines, &amp; completion date targets  </a:t>
            </a:r>
          </a:p>
          <a:p>
            <a:pPr>
              <a:buClr>
                <a:srgbClr val="213A71"/>
              </a:buClr>
            </a:pPr>
            <a:r>
              <a:rPr lang="en-US" dirty="0"/>
              <a:t>Funding applications request this information</a:t>
            </a:r>
          </a:p>
          <a:p>
            <a:pPr>
              <a:lnSpc>
                <a:spcPct val="90000"/>
              </a:lnSpc>
              <a:buClr>
                <a:srgbClr val="213A71"/>
              </a:buClr>
              <a:buFontTx/>
              <a:buChar char="•"/>
            </a:pPr>
            <a:r>
              <a:rPr lang="en-US" dirty="0"/>
              <a:t>Any activity type that is currently flagged by HUD will not be awarded 50th program year funds unless a detailed remediation plan acceptable to HUD has been submitted</a:t>
            </a:r>
          </a:p>
        </p:txBody>
      </p:sp>
    </p:spTree>
    <p:extLst>
      <p:ext uri="{BB962C8B-B14F-4D97-AF65-F5344CB8AC3E}">
        <p14:creationId xmlns:p14="http://schemas.microsoft.com/office/powerpoint/2010/main" val="1508551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68C7-3D39-BBB2-4266-4042DBFE3F37}"/>
              </a:ext>
            </a:extLst>
          </p:cNvPr>
          <p:cNvSpPr>
            <a:spLocks noGrp="1"/>
          </p:cNvSpPr>
          <p:nvPr>
            <p:ph type="title"/>
          </p:nvPr>
        </p:nvSpPr>
        <p:spPr/>
        <p:txBody>
          <a:bodyPr/>
          <a:lstStyle/>
          <a:p>
            <a:r>
              <a:rPr lang="en-US" dirty="0"/>
              <a:t>Timeliness Workout Plans</a:t>
            </a:r>
          </a:p>
        </p:txBody>
      </p:sp>
      <p:sp>
        <p:nvSpPr>
          <p:cNvPr id="3" name="Content Placeholder 2">
            <a:extLst>
              <a:ext uri="{FF2B5EF4-FFF2-40B4-BE49-F238E27FC236}">
                <a16:creationId xmlns:a16="http://schemas.microsoft.com/office/drawing/2014/main" id="{4196670D-23E1-2F4B-5E3E-0369314D4DD8}"/>
              </a:ext>
            </a:extLst>
          </p:cNvPr>
          <p:cNvSpPr>
            <a:spLocks noGrp="1"/>
          </p:cNvSpPr>
          <p:nvPr>
            <p:ph idx="1"/>
          </p:nvPr>
        </p:nvSpPr>
        <p:spPr/>
        <p:txBody>
          <a:bodyPr/>
          <a:lstStyle/>
          <a:p>
            <a:pPr>
              <a:lnSpc>
                <a:spcPct val="90000"/>
              </a:lnSpc>
              <a:buClr>
                <a:srgbClr val="213A71"/>
              </a:buClr>
              <a:buFontTx/>
              <a:buChar char="•"/>
            </a:pPr>
            <a:r>
              <a:rPr lang="en-US" dirty="0"/>
              <a:t>CDBG Funding Applications request status reports on prior funded activities</a:t>
            </a:r>
          </a:p>
          <a:p>
            <a:pPr>
              <a:lnSpc>
                <a:spcPct val="90000"/>
              </a:lnSpc>
              <a:buClr>
                <a:srgbClr val="213A71"/>
              </a:buClr>
              <a:buFontTx/>
              <a:buChar char="•"/>
            </a:pPr>
            <a:r>
              <a:rPr lang="en-US" dirty="0"/>
              <a:t>Any consortium member municipality that fails to meet the timeliness of expenditure targets by June 30th will be required to submit a detailed workout plan designed to bring its program into compliance by June 2025 </a:t>
            </a:r>
          </a:p>
        </p:txBody>
      </p:sp>
    </p:spTree>
    <p:extLst>
      <p:ext uri="{BB962C8B-B14F-4D97-AF65-F5344CB8AC3E}">
        <p14:creationId xmlns:p14="http://schemas.microsoft.com/office/powerpoint/2010/main" val="2808659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5782-6849-D5BA-8988-45572A1DE7CE}"/>
              </a:ext>
            </a:extLst>
          </p:cNvPr>
          <p:cNvSpPr>
            <a:spLocks noGrp="1"/>
          </p:cNvSpPr>
          <p:nvPr>
            <p:ph type="title"/>
          </p:nvPr>
        </p:nvSpPr>
        <p:spPr/>
        <p:txBody>
          <a:bodyPr/>
          <a:lstStyle/>
          <a:p>
            <a:r>
              <a:rPr lang="en-US" dirty="0"/>
              <a:t>2020 Census Updates</a:t>
            </a:r>
          </a:p>
        </p:txBody>
      </p:sp>
      <p:sp>
        <p:nvSpPr>
          <p:cNvPr id="3" name="Content Placeholder 2">
            <a:extLst>
              <a:ext uri="{FF2B5EF4-FFF2-40B4-BE49-F238E27FC236}">
                <a16:creationId xmlns:a16="http://schemas.microsoft.com/office/drawing/2014/main" id="{5B30E6A1-9260-1159-0265-B29A729A7487}"/>
              </a:ext>
            </a:extLst>
          </p:cNvPr>
          <p:cNvSpPr>
            <a:spLocks noGrp="1"/>
          </p:cNvSpPr>
          <p:nvPr>
            <p:ph idx="1"/>
          </p:nvPr>
        </p:nvSpPr>
        <p:spPr/>
        <p:txBody>
          <a:bodyPr>
            <a:normAutofit/>
          </a:bodyPr>
          <a:lstStyle/>
          <a:p>
            <a:pPr>
              <a:lnSpc>
                <a:spcPct val="110000"/>
              </a:lnSpc>
            </a:pPr>
            <a:r>
              <a:rPr lang="en-US" dirty="0"/>
              <a:t>The Census Bureau has released the 2016-2020 American Community Survey (ACS) data</a:t>
            </a:r>
          </a:p>
          <a:p>
            <a:pPr>
              <a:lnSpc>
                <a:spcPct val="110000"/>
              </a:lnSpc>
            </a:pPr>
            <a:r>
              <a:rPr lang="en-US" dirty="0"/>
              <a:t>HUD has released low/moderate income data for the Nassau County Consortium based on the 2016-2020 ACS Census data</a:t>
            </a:r>
          </a:p>
          <a:p>
            <a:pPr>
              <a:lnSpc>
                <a:spcPct val="110000"/>
              </a:lnSpc>
            </a:pPr>
            <a:r>
              <a:rPr lang="en-US" dirty="0"/>
              <a:t>HUD has adjusted the exception criteria for CDBG low/moderate eligibility to 47.10%</a:t>
            </a:r>
          </a:p>
          <a:p>
            <a:pPr>
              <a:lnSpc>
                <a:spcPct val="110000"/>
              </a:lnSpc>
            </a:pPr>
            <a:r>
              <a:rPr lang="en-US" dirty="0"/>
              <a:t>Consortium Members are advised to confirm eligibility for area-benefit activities prior to requesting funds</a:t>
            </a:r>
          </a:p>
          <a:p>
            <a:endParaRPr lang="en-US" dirty="0"/>
          </a:p>
        </p:txBody>
      </p:sp>
    </p:spTree>
    <p:extLst>
      <p:ext uri="{BB962C8B-B14F-4D97-AF65-F5344CB8AC3E}">
        <p14:creationId xmlns:p14="http://schemas.microsoft.com/office/powerpoint/2010/main" val="617841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5F1D-5E4D-4496-5105-3CD4B1CE0819}"/>
              </a:ext>
            </a:extLst>
          </p:cNvPr>
          <p:cNvSpPr>
            <a:spLocks noGrp="1"/>
          </p:cNvSpPr>
          <p:nvPr>
            <p:ph type="title"/>
          </p:nvPr>
        </p:nvSpPr>
        <p:spPr/>
        <p:txBody>
          <a:bodyPr/>
          <a:lstStyle/>
          <a:p>
            <a:r>
              <a:rPr lang="en-US" dirty="0"/>
              <a:t>HOME Investment Partnerships Program (HOME)</a:t>
            </a:r>
          </a:p>
        </p:txBody>
      </p:sp>
    </p:spTree>
    <p:extLst>
      <p:ext uri="{BB962C8B-B14F-4D97-AF65-F5344CB8AC3E}">
        <p14:creationId xmlns:p14="http://schemas.microsoft.com/office/powerpoint/2010/main" val="115769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5330-EDA9-BC7E-479D-10E2BBBDA0C2}"/>
              </a:ext>
            </a:extLst>
          </p:cNvPr>
          <p:cNvSpPr>
            <a:spLocks noGrp="1"/>
          </p:cNvSpPr>
          <p:nvPr>
            <p:ph type="title"/>
          </p:nvPr>
        </p:nvSpPr>
        <p:spPr/>
        <p:txBody>
          <a:bodyPr/>
          <a:lstStyle/>
          <a:p>
            <a:r>
              <a:rPr lang="en-US" dirty="0"/>
              <a:t>Nassau Urban County Consortium</a:t>
            </a:r>
          </a:p>
        </p:txBody>
      </p:sp>
      <p:sp>
        <p:nvSpPr>
          <p:cNvPr id="3" name="Content Placeholder 2">
            <a:extLst>
              <a:ext uri="{FF2B5EF4-FFF2-40B4-BE49-F238E27FC236}">
                <a16:creationId xmlns:a16="http://schemas.microsoft.com/office/drawing/2014/main" id="{4AF695F6-B031-1EAB-2299-0F581FD284FA}"/>
              </a:ext>
            </a:extLst>
          </p:cNvPr>
          <p:cNvSpPr>
            <a:spLocks noGrp="1"/>
          </p:cNvSpPr>
          <p:nvPr>
            <p:ph idx="1"/>
          </p:nvPr>
        </p:nvSpPr>
        <p:spPr/>
        <p:txBody>
          <a:bodyPr/>
          <a:lstStyle/>
          <a:p>
            <a:pPr>
              <a:lnSpc>
                <a:spcPct val="100000"/>
              </a:lnSpc>
            </a:pPr>
            <a:r>
              <a:rPr lang="en-US" dirty="0"/>
              <a:t>Entitlement community under the U.S. Department of Housing and Urban Development’s Consolidation Programs</a:t>
            </a:r>
          </a:p>
          <a:p>
            <a:pPr>
              <a:lnSpc>
                <a:spcPct val="100000"/>
              </a:lnSpc>
            </a:pPr>
            <a:r>
              <a:rPr lang="en-US" dirty="0"/>
              <a:t>The Consortium receives annual allocations of funding under the following programs:</a:t>
            </a:r>
          </a:p>
          <a:p>
            <a:pPr lvl="1"/>
            <a:r>
              <a:rPr lang="en-US" dirty="0"/>
              <a:t>Community Development Block Grant Program (CDBG)</a:t>
            </a:r>
          </a:p>
          <a:p>
            <a:pPr lvl="1"/>
            <a:r>
              <a:rPr lang="en-US" dirty="0"/>
              <a:t>HOME Investment Partnerships Program (HOME)</a:t>
            </a:r>
          </a:p>
          <a:p>
            <a:pPr lvl="1"/>
            <a:r>
              <a:rPr lang="en-US" dirty="0"/>
              <a:t>Emergency Solutions Grants Program (ESG)</a:t>
            </a:r>
          </a:p>
          <a:p>
            <a:pPr lvl="1"/>
            <a:endParaRPr lang="en-US" dirty="0"/>
          </a:p>
        </p:txBody>
      </p:sp>
    </p:spTree>
    <p:extLst>
      <p:ext uri="{BB962C8B-B14F-4D97-AF65-F5344CB8AC3E}">
        <p14:creationId xmlns:p14="http://schemas.microsoft.com/office/powerpoint/2010/main" val="1023999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9D44-F435-F012-BCCF-47C664DA8B6B}"/>
              </a:ext>
            </a:extLst>
          </p:cNvPr>
          <p:cNvSpPr>
            <a:spLocks noGrp="1"/>
          </p:cNvSpPr>
          <p:nvPr>
            <p:ph type="title"/>
          </p:nvPr>
        </p:nvSpPr>
        <p:spPr/>
        <p:txBody>
          <a:bodyPr/>
          <a:lstStyle/>
          <a:p>
            <a:r>
              <a:rPr lang="en-US" dirty="0"/>
              <a:t>HOME Investment Partnerships Program </a:t>
            </a:r>
          </a:p>
        </p:txBody>
      </p:sp>
      <p:sp>
        <p:nvSpPr>
          <p:cNvPr id="3" name="Content Placeholder 2">
            <a:extLst>
              <a:ext uri="{FF2B5EF4-FFF2-40B4-BE49-F238E27FC236}">
                <a16:creationId xmlns:a16="http://schemas.microsoft.com/office/drawing/2014/main" id="{6F5D0BD2-2FD2-8C21-6002-B11011CFFAB1}"/>
              </a:ext>
            </a:extLst>
          </p:cNvPr>
          <p:cNvSpPr>
            <a:spLocks noGrp="1"/>
          </p:cNvSpPr>
          <p:nvPr>
            <p:ph idx="1"/>
          </p:nvPr>
        </p:nvSpPr>
        <p:spPr/>
        <p:txBody>
          <a:bodyPr/>
          <a:lstStyle/>
          <a:p>
            <a:pPr marL="0" indent="0">
              <a:buNone/>
            </a:pPr>
            <a:r>
              <a:rPr lang="en-US" dirty="0"/>
              <a:t>Severe cuts to program fundings: </a:t>
            </a:r>
          </a:p>
          <a:p>
            <a:pPr lvl="1"/>
            <a:r>
              <a:rPr lang="en-US" dirty="0"/>
              <a:t>With the expected funding levels in FY 2025, funding is about 53.6% of FY 2010 funding </a:t>
            </a:r>
          </a:p>
          <a:p>
            <a:pPr lvl="1"/>
            <a:r>
              <a:rPr lang="en-US" dirty="0"/>
              <a:t>Expected funding is roughly 51.5% of Nassau County’s Allocation from FY 2003</a:t>
            </a:r>
          </a:p>
        </p:txBody>
      </p:sp>
    </p:spTree>
    <p:extLst>
      <p:ext uri="{BB962C8B-B14F-4D97-AF65-F5344CB8AC3E}">
        <p14:creationId xmlns:p14="http://schemas.microsoft.com/office/powerpoint/2010/main" val="4247462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9B155-FB48-5454-06AF-7F8CF7E12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2F6DE-1A79-5101-5F1E-217FCFDE6ED2}"/>
              </a:ext>
            </a:extLst>
          </p:cNvPr>
          <p:cNvSpPr>
            <a:spLocks noGrp="1"/>
          </p:cNvSpPr>
          <p:nvPr>
            <p:ph type="title"/>
          </p:nvPr>
        </p:nvSpPr>
        <p:spPr/>
        <p:txBody>
          <a:bodyPr/>
          <a:lstStyle/>
          <a:p>
            <a:r>
              <a:rPr lang="en-US" dirty="0"/>
              <a:t>HOME Investment Partnerships Program </a:t>
            </a:r>
          </a:p>
        </p:txBody>
      </p:sp>
      <p:sp>
        <p:nvSpPr>
          <p:cNvPr id="3" name="Content Placeholder 2">
            <a:extLst>
              <a:ext uri="{FF2B5EF4-FFF2-40B4-BE49-F238E27FC236}">
                <a16:creationId xmlns:a16="http://schemas.microsoft.com/office/drawing/2014/main" id="{9BFC9007-9B56-ADC1-15FD-116328DC82F3}"/>
              </a:ext>
            </a:extLst>
          </p:cNvPr>
          <p:cNvSpPr>
            <a:spLocks noGrp="1"/>
          </p:cNvSpPr>
          <p:nvPr>
            <p:ph idx="1"/>
          </p:nvPr>
        </p:nvSpPr>
        <p:spPr/>
        <p:txBody>
          <a:bodyPr>
            <a:normAutofit lnSpcReduction="10000"/>
          </a:bodyPr>
          <a:lstStyle/>
          <a:p>
            <a:pPr marL="0" indent="0">
              <a:buNone/>
            </a:pPr>
            <a:r>
              <a:rPr lang="en-US" b="1" dirty="0"/>
              <a:t>Final Rule Published July 24, 2013</a:t>
            </a:r>
          </a:p>
          <a:p>
            <a:r>
              <a:rPr lang="en-US" dirty="0"/>
              <a:t>Emphasis on</a:t>
            </a:r>
          </a:p>
          <a:p>
            <a:pPr lvl="1"/>
            <a:r>
              <a:rPr lang="en-US" dirty="0"/>
              <a:t>Assessing risk of activities and projects;</a:t>
            </a:r>
          </a:p>
          <a:p>
            <a:pPr lvl="1"/>
            <a:r>
              <a:rPr lang="en-US" dirty="0"/>
              <a:t>Monitoring performance and compliance;</a:t>
            </a:r>
          </a:p>
          <a:p>
            <a:pPr lvl="1"/>
            <a:r>
              <a:rPr lang="en-US" dirty="0"/>
              <a:t>Stricter subsidy layering and underwriting guidelines;</a:t>
            </a:r>
          </a:p>
          <a:p>
            <a:pPr lvl="1"/>
            <a:r>
              <a:rPr lang="en-US" dirty="0"/>
              <a:t>Assessment, at minimum, of: </a:t>
            </a:r>
          </a:p>
          <a:p>
            <a:pPr lvl="2"/>
            <a:r>
              <a:rPr lang="en-US" dirty="0"/>
              <a:t>Market conditions of the neighborhood where project will be located;</a:t>
            </a:r>
          </a:p>
          <a:p>
            <a:pPr lvl="2"/>
            <a:r>
              <a:rPr lang="en-US" dirty="0"/>
              <a:t>Housing development experience and financial capacity of developer; and</a:t>
            </a:r>
          </a:p>
          <a:p>
            <a:pPr lvl="2"/>
            <a:r>
              <a:rPr lang="en-US" dirty="0"/>
              <a:t>Firm financial commitments for the project. </a:t>
            </a:r>
          </a:p>
        </p:txBody>
      </p:sp>
    </p:spTree>
    <p:extLst>
      <p:ext uri="{BB962C8B-B14F-4D97-AF65-F5344CB8AC3E}">
        <p14:creationId xmlns:p14="http://schemas.microsoft.com/office/powerpoint/2010/main" val="545435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8DE22-58A1-809F-8983-6A6118984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66796-CA87-88BE-C4D1-798A251B930C}"/>
              </a:ext>
            </a:extLst>
          </p:cNvPr>
          <p:cNvSpPr>
            <a:spLocks noGrp="1"/>
          </p:cNvSpPr>
          <p:nvPr>
            <p:ph type="title"/>
          </p:nvPr>
        </p:nvSpPr>
        <p:spPr/>
        <p:txBody>
          <a:bodyPr/>
          <a:lstStyle/>
          <a:p>
            <a:r>
              <a:rPr lang="en-US" dirty="0"/>
              <a:t>HOME Investment Partnerships Program </a:t>
            </a:r>
          </a:p>
        </p:txBody>
      </p:sp>
      <p:sp>
        <p:nvSpPr>
          <p:cNvPr id="3" name="Content Placeholder 2">
            <a:extLst>
              <a:ext uri="{FF2B5EF4-FFF2-40B4-BE49-F238E27FC236}">
                <a16:creationId xmlns:a16="http://schemas.microsoft.com/office/drawing/2014/main" id="{0AB0138F-C403-08D7-E9E7-07C125B881E1}"/>
              </a:ext>
            </a:extLst>
          </p:cNvPr>
          <p:cNvSpPr>
            <a:spLocks noGrp="1"/>
          </p:cNvSpPr>
          <p:nvPr>
            <p:ph idx="1"/>
          </p:nvPr>
        </p:nvSpPr>
        <p:spPr/>
        <p:txBody>
          <a:bodyPr>
            <a:normAutofit/>
          </a:bodyPr>
          <a:lstStyle/>
          <a:p>
            <a:pPr marL="0" indent="0">
              <a:buNone/>
            </a:pPr>
            <a:r>
              <a:rPr lang="en-US" b="1" dirty="0"/>
              <a:t>Final Rule Published July 24, 2013</a:t>
            </a:r>
          </a:p>
          <a:p>
            <a:pPr marL="0" indent="0">
              <a:buNone/>
            </a:pPr>
            <a:r>
              <a:rPr lang="en-US" b="1" dirty="0"/>
              <a:t>CHDO Capacity Requirements </a:t>
            </a:r>
          </a:p>
          <a:p>
            <a:pPr lvl="1"/>
            <a:r>
              <a:rPr lang="en-US" dirty="0"/>
              <a:t>To qualify as a CHDO, organization must have paid staff with housing development experience </a:t>
            </a:r>
          </a:p>
          <a:p>
            <a:pPr lvl="1"/>
            <a:r>
              <a:rPr lang="en-US" dirty="0"/>
              <a:t>“Demonstrated Capacity” requirement cannot be met through the use of consultants and a plan for staff to be trained, by volunteers, or by person whose services are donated by another organization. </a:t>
            </a:r>
          </a:p>
          <a:p>
            <a:pPr lvl="1"/>
            <a:r>
              <a:rPr lang="en-US" dirty="0"/>
              <a:t>NC OCD must certify that the organization meets the definition of a CHDO &amp; has capacity to own, develop or sponsor housing each time it commits funds </a:t>
            </a:r>
          </a:p>
          <a:p>
            <a:endParaRPr lang="en-US" b="1" dirty="0"/>
          </a:p>
        </p:txBody>
      </p:sp>
    </p:spTree>
    <p:extLst>
      <p:ext uri="{BB962C8B-B14F-4D97-AF65-F5344CB8AC3E}">
        <p14:creationId xmlns:p14="http://schemas.microsoft.com/office/powerpoint/2010/main" val="2615243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8942-98E4-298F-FA68-B6016DDBC04A}"/>
              </a:ext>
            </a:extLst>
          </p:cNvPr>
          <p:cNvSpPr>
            <a:spLocks noGrp="1"/>
          </p:cNvSpPr>
          <p:nvPr>
            <p:ph type="title"/>
          </p:nvPr>
        </p:nvSpPr>
        <p:spPr/>
        <p:txBody>
          <a:bodyPr/>
          <a:lstStyle/>
          <a:p>
            <a:r>
              <a:rPr lang="en-US" dirty="0"/>
              <a:t>HOME Eligible Activities </a:t>
            </a:r>
          </a:p>
        </p:txBody>
      </p:sp>
      <p:sp>
        <p:nvSpPr>
          <p:cNvPr id="3" name="Content Placeholder 2">
            <a:extLst>
              <a:ext uri="{FF2B5EF4-FFF2-40B4-BE49-F238E27FC236}">
                <a16:creationId xmlns:a16="http://schemas.microsoft.com/office/drawing/2014/main" id="{FBC82E57-5916-E5BD-7E6B-3F3B6F2BF025}"/>
              </a:ext>
            </a:extLst>
          </p:cNvPr>
          <p:cNvSpPr>
            <a:spLocks noGrp="1"/>
          </p:cNvSpPr>
          <p:nvPr>
            <p:ph idx="1"/>
          </p:nvPr>
        </p:nvSpPr>
        <p:spPr/>
        <p:txBody>
          <a:bodyPr/>
          <a:lstStyle/>
          <a:p>
            <a:pPr marL="0" indent="0">
              <a:lnSpc>
                <a:spcPct val="100000"/>
              </a:lnSpc>
              <a:buNone/>
            </a:pPr>
            <a:r>
              <a:rPr lang="en-US" dirty="0"/>
              <a:t>Eligible activities under the HOME Program can be found in the regulations at 24 CFR 92.205. These activities include:</a:t>
            </a:r>
          </a:p>
          <a:p>
            <a:pPr lvl="1"/>
            <a:r>
              <a:rPr lang="en-US" dirty="0"/>
              <a:t>Incentives to develop and support affordable rental and home ownership through: </a:t>
            </a:r>
          </a:p>
          <a:p>
            <a:pPr lvl="2"/>
            <a:r>
              <a:rPr lang="en-US" dirty="0"/>
              <a:t>Acquisition </a:t>
            </a:r>
          </a:p>
          <a:p>
            <a:pPr lvl="2"/>
            <a:r>
              <a:rPr lang="en-US" dirty="0"/>
              <a:t>New construction </a:t>
            </a:r>
          </a:p>
          <a:p>
            <a:pPr lvl="2"/>
            <a:r>
              <a:rPr lang="en-US" dirty="0"/>
              <a:t>Reconstruction </a:t>
            </a:r>
          </a:p>
          <a:p>
            <a:pPr lvl="2"/>
            <a:r>
              <a:rPr lang="en-US" dirty="0"/>
              <a:t>Rehabilitation of non-luxury housing </a:t>
            </a:r>
          </a:p>
          <a:p>
            <a:pPr marL="0" indent="0">
              <a:buNone/>
            </a:pPr>
            <a:endParaRPr lang="en-US" dirty="0"/>
          </a:p>
        </p:txBody>
      </p:sp>
    </p:spTree>
    <p:extLst>
      <p:ext uri="{BB962C8B-B14F-4D97-AF65-F5344CB8AC3E}">
        <p14:creationId xmlns:p14="http://schemas.microsoft.com/office/powerpoint/2010/main" val="3156808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E11D-6FFE-D944-0075-36E338527756}"/>
              </a:ext>
            </a:extLst>
          </p:cNvPr>
          <p:cNvSpPr>
            <a:spLocks noGrp="1"/>
          </p:cNvSpPr>
          <p:nvPr>
            <p:ph type="title"/>
          </p:nvPr>
        </p:nvSpPr>
        <p:spPr/>
        <p:txBody>
          <a:bodyPr/>
          <a:lstStyle/>
          <a:p>
            <a:r>
              <a:rPr lang="en-US" dirty="0"/>
              <a:t>HOME Investment Partnership Program</a:t>
            </a:r>
          </a:p>
        </p:txBody>
      </p:sp>
      <p:sp>
        <p:nvSpPr>
          <p:cNvPr id="3" name="Content Placeholder 2">
            <a:extLst>
              <a:ext uri="{FF2B5EF4-FFF2-40B4-BE49-F238E27FC236}">
                <a16:creationId xmlns:a16="http://schemas.microsoft.com/office/drawing/2014/main" id="{E0470E84-D94D-413E-4567-94E2102BF5F2}"/>
              </a:ext>
            </a:extLst>
          </p:cNvPr>
          <p:cNvSpPr>
            <a:spLocks noGrp="1"/>
          </p:cNvSpPr>
          <p:nvPr>
            <p:ph idx="1"/>
          </p:nvPr>
        </p:nvSpPr>
        <p:spPr/>
        <p:txBody>
          <a:bodyPr>
            <a:normAutofit/>
          </a:bodyPr>
          <a:lstStyle/>
          <a:p>
            <a:pPr marL="0" indent="0">
              <a:buNone/>
            </a:pPr>
            <a:r>
              <a:rPr lang="en-US" b="1" dirty="0"/>
              <a:t>Final Rule Published July 24, 2013</a:t>
            </a:r>
          </a:p>
          <a:p>
            <a:r>
              <a:rPr lang="en-US" dirty="0"/>
              <a:t>Project Completion Deadline </a:t>
            </a:r>
          </a:p>
          <a:p>
            <a:pPr lvl="1"/>
            <a:r>
              <a:rPr lang="en-US" dirty="0"/>
              <a:t>Any project that has not been completed within 4 years of date of commitment will be considered terminated before completion and HOME funds invested must be repaid </a:t>
            </a:r>
          </a:p>
          <a:p>
            <a:pPr lvl="1"/>
            <a:r>
              <a:rPr lang="en-US" dirty="0"/>
              <a:t>Requirements to ensure timeframes for initial occupancy of rental units are met</a:t>
            </a:r>
          </a:p>
          <a:p>
            <a:endParaRPr lang="en-US" dirty="0"/>
          </a:p>
        </p:txBody>
      </p:sp>
    </p:spTree>
    <p:extLst>
      <p:ext uri="{BB962C8B-B14F-4D97-AF65-F5344CB8AC3E}">
        <p14:creationId xmlns:p14="http://schemas.microsoft.com/office/powerpoint/2010/main" val="479651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E061-1369-2E3C-CBE4-1CC02F75737A}"/>
              </a:ext>
            </a:extLst>
          </p:cNvPr>
          <p:cNvSpPr>
            <a:spLocks noGrp="1"/>
          </p:cNvSpPr>
          <p:nvPr>
            <p:ph type="title"/>
          </p:nvPr>
        </p:nvSpPr>
        <p:spPr/>
        <p:txBody>
          <a:bodyPr>
            <a:normAutofit/>
          </a:bodyPr>
          <a:lstStyle/>
          <a:p>
            <a:r>
              <a:rPr lang="en-US" dirty="0"/>
              <a:t>Proposed High Priority Need: Affordable Non-Senior Rental Housing</a:t>
            </a:r>
            <a:br>
              <a:rPr lang="en-US" dirty="0"/>
            </a:br>
            <a:r>
              <a:rPr lang="en-US" dirty="0"/>
              <a:t>in High Opportunity Areas</a:t>
            </a:r>
          </a:p>
        </p:txBody>
      </p:sp>
      <p:sp>
        <p:nvSpPr>
          <p:cNvPr id="3" name="Content Placeholder 2">
            <a:extLst>
              <a:ext uri="{FF2B5EF4-FFF2-40B4-BE49-F238E27FC236}">
                <a16:creationId xmlns:a16="http://schemas.microsoft.com/office/drawing/2014/main" id="{D0DDFDE5-C01B-66C5-E751-EED79D4DFEC5}"/>
              </a:ext>
            </a:extLst>
          </p:cNvPr>
          <p:cNvSpPr>
            <a:spLocks noGrp="1"/>
          </p:cNvSpPr>
          <p:nvPr>
            <p:ph idx="1"/>
          </p:nvPr>
        </p:nvSpPr>
        <p:spPr/>
        <p:txBody>
          <a:bodyPr>
            <a:normAutofit/>
          </a:bodyPr>
          <a:lstStyle/>
          <a:p>
            <a:r>
              <a:rPr lang="en-US" sz="2000" dirty="0"/>
              <a:t>Very Low Poverty Rates</a:t>
            </a:r>
          </a:p>
          <a:p>
            <a:r>
              <a:rPr lang="en-US" sz="2000" dirty="0"/>
              <a:t>Very Low Unemployment Rate</a:t>
            </a:r>
          </a:p>
          <a:p>
            <a:r>
              <a:rPr lang="en-US" sz="2000" dirty="0"/>
              <a:t>High Levels of Completed College Among Adults</a:t>
            </a:r>
          </a:p>
          <a:p>
            <a:r>
              <a:rPr lang="en-US" sz="2000" dirty="0"/>
              <a:t>Low African American and Latino Population</a:t>
            </a:r>
          </a:p>
          <a:p>
            <a:r>
              <a:rPr lang="en-US" sz="2000" dirty="0"/>
              <a:t>High Performing Public Schools</a:t>
            </a:r>
          </a:p>
          <a:p>
            <a:r>
              <a:rPr lang="en-US" sz="2000" dirty="0"/>
              <a:t>Low Crime Rates</a:t>
            </a:r>
          </a:p>
          <a:p>
            <a:r>
              <a:rPr lang="en-US" sz="2000" dirty="0"/>
              <a:t>Access to Public Transportation and Employment</a:t>
            </a:r>
          </a:p>
          <a:p>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11CB99DC-21CD-6953-054A-DCEF9500FA1D}"/>
              </a:ext>
            </a:extLst>
          </p:cNvPr>
          <p:cNvSpPr txBox="1"/>
          <p:nvPr/>
        </p:nvSpPr>
        <p:spPr>
          <a:xfrm>
            <a:off x="891152" y="5548380"/>
            <a:ext cx="10029184" cy="646331"/>
          </a:xfrm>
          <a:prstGeom prst="rect">
            <a:avLst/>
          </a:prstGeom>
          <a:noFill/>
        </p:spPr>
        <p:txBody>
          <a:bodyPr wrap="square">
            <a:spAutoFit/>
          </a:bodyPr>
          <a:lstStyle/>
          <a:p>
            <a:pPr marL="0" indent="0" algn="ctr">
              <a:buNone/>
            </a:pPr>
            <a:r>
              <a:rPr lang="en-US" altLang="en-US" dirty="0">
                <a:solidFill>
                  <a:srgbClr val="213A71"/>
                </a:solidFill>
              </a:rPr>
              <a:t>*Affordable and mixed-income housing will be encouraged in High Opportunity Areas. HOME funds for projects in HOAs will be given high priority</a:t>
            </a:r>
            <a:endParaRPr lang="en-US" altLang="en-US" sz="2400" dirty="0">
              <a:solidFill>
                <a:srgbClr val="213A71"/>
              </a:solidFill>
            </a:endParaRPr>
          </a:p>
        </p:txBody>
      </p:sp>
    </p:spTree>
    <p:extLst>
      <p:ext uri="{BB962C8B-B14F-4D97-AF65-F5344CB8AC3E}">
        <p14:creationId xmlns:p14="http://schemas.microsoft.com/office/powerpoint/2010/main" val="2696806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22DB2-B330-4C59-FE7C-942236A80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7E3A7-FF7B-C47E-201A-84E6B9BE7491}"/>
              </a:ext>
            </a:extLst>
          </p:cNvPr>
          <p:cNvSpPr>
            <a:spLocks noGrp="1"/>
          </p:cNvSpPr>
          <p:nvPr>
            <p:ph type="title"/>
          </p:nvPr>
        </p:nvSpPr>
        <p:spPr/>
        <p:txBody>
          <a:bodyPr/>
          <a:lstStyle/>
          <a:p>
            <a:r>
              <a:rPr lang="en-US" dirty="0"/>
              <a:t>HOME Eligible Housing Must Be Permanent or Transitional </a:t>
            </a:r>
          </a:p>
        </p:txBody>
      </p:sp>
      <p:sp>
        <p:nvSpPr>
          <p:cNvPr id="3" name="Content Placeholder 2">
            <a:extLst>
              <a:ext uri="{FF2B5EF4-FFF2-40B4-BE49-F238E27FC236}">
                <a16:creationId xmlns:a16="http://schemas.microsoft.com/office/drawing/2014/main" id="{14637E3B-C6DD-2A80-161B-B61FA5996E90}"/>
              </a:ext>
            </a:extLst>
          </p:cNvPr>
          <p:cNvSpPr>
            <a:spLocks noGrp="1"/>
          </p:cNvSpPr>
          <p:nvPr>
            <p:ph idx="1"/>
          </p:nvPr>
        </p:nvSpPr>
        <p:spPr/>
        <p:txBody>
          <a:bodyPr>
            <a:normAutofit/>
          </a:bodyPr>
          <a:lstStyle/>
          <a:p>
            <a:r>
              <a:rPr lang="en-US" dirty="0"/>
              <a:t>Need for workforce, senior and disabled housing </a:t>
            </a:r>
          </a:p>
          <a:p>
            <a:r>
              <a:rPr lang="en-US" dirty="0"/>
              <a:t>Priority will be given to projects that:</a:t>
            </a:r>
          </a:p>
          <a:p>
            <a:pPr lvl="1"/>
            <a:r>
              <a:rPr lang="en-US" dirty="0"/>
              <a:t>Result in increased ownership and rental housing units</a:t>
            </a:r>
          </a:p>
          <a:p>
            <a:pPr lvl="1"/>
            <a:r>
              <a:rPr lang="en-US" dirty="0"/>
              <a:t>Are located in non-impacted areas and in existing downtowns</a:t>
            </a:r>
          </a:p>
          <a:p>
            <a:pPr lvl="1"/>
            <a:r>
              <a:rPr lang="en-US" dirty="0"/>
              <a:t>Result in increased number of units accessible to disabled populations</a:t>
            </a:r>
          </a:p>
          <a:p>
            <a:pPr lvl="1"/>
            <a:r>
              <a:rPr lang="en-US" dirty="0"/>
              <a:t>Assist Eligible U.S. Military Veterans</a:t>
            </a:r>
          </a:p>
          <a:p>
            <a:pPr lvl="1"/>
            <a:r>
              <a:rPr lang="en-US" dirty="0"/>
              <a:t>Can demonstrate firm financial commitment of other funding sources</a:t>
            </a:r>
          </a:p>
          <a:p>
            <a:pPr lvl="1"/>
            <a:endParaRPr lang="en-US" dirty="0"/>
          </a:p>
        </p:txBody>
      </p:sp>
    </p:spTree>
    <p:extLst>
      <p:ext uri="{BB962C8B-B14F-4D97-AF65-F5344CB8AC3E}">
        <p14:creationId xmlns:p14="http://schemas.microsoft.com/office/powerpoint/2010/main" val="883621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8FC7-59C1-9CE1-11EF-80556109A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236D1-6E94-0F34-33BD-2FA5E0137601}"/>
              </a:ext>
            </a:extLst>
          </p:cNvPr>
          <p:cNvSpPr>
            <a:spLocks noGrp="1"/>
          </p:cNvSpPr>
          <p:nvPr>
            <p:ph type="title"/>
          </p:nvPr>
        </p:nvSpPr>
        <p:spPr/>
        <p:txBody>
          <a:bodyPr/>
          <a:lstStyle/>
          <a:p>
            <a:r>
              <a:rPr lang="en-US" dirty="0"/>
              <a:t>Criteria for HOME selection process </a:t>
            </a:r>
          </a:p>
        </p:txBody>
      </p:sp>
      <p:sp>
        <p:nvSpPr>
          <p:cNvPr id="3" name="Content Placeholder 2">
            <a:extLst>
              <a:ext uri="{FF2B5EF4-FFF2-40B4-BE49-F238E27FC236}">
                <a16:creationId xmlns:a16="http://schemas.microsoft.com/office/drawing/2014/main" id="{75019133-9AD9-83F4-F7F4-B034FDD06AD8}"/>
              </a:ext>
            </a:extLst>
          </p:cNvPr>
          <p:cNvSpPr>
            <a:spLocks noGrp="1"/>
          </p:cNvSpPr>
          <p:nvPr>
            <p:ph idx="1"/>
          </p:nvPr>
        </p:nvSpPr>
        <p:spPr/>
        <p:txBody>
          <a:bodyPr/>
          <a:lstStyle/>
          <a:p>
            <a:r>
              <a:rPr lang="en-US" dirty="0"/>
              <a:t>Project Benefits: </a:t>
            </a:r>
          </a:p>
          <a:p>
            <a:pPr lvl="1"/>
            <a:r>
              <a:rPr lang="en-US" dirty="0"/>
              <a:t>Number and location of new housing units created or preserved by the proposed project</a:t>
            </a:r>
          </a:p>
          <a:p>
            <a:pPr lvl="1"/>
            <a:r>
              <a:rPr lang="en-US" dirty="0"/>
              <a:t>Leveraging of other public and private funding and the level of commitment of the other funding</a:t>
            </a:r>
          </a:p>
          <a:p>
            <a:pPr lvl="1"/>
            <a:r>
              <a:rPr lang="en-US" dirty="0"/>
              <a:t>Compliance with Nassau County’s homebuyer income eligibility guidelines</a:t>
            </a:r>
          </a:p>
          <a:p>
            <a:pPr lvl="1"/>
            <a:r>
              <a:rPr lang="en-US" dirty="0"/>
              <a:t>Degree of low-income benefit that will be derived from the proposed project</a:t>
            </a:r>
          </a:p>
          <a:p>
            <a:pPr lvl="1"/>
            <a:endParaRPr lang="en-US" dirty="0"/>
          </a:p>
        </p:txBody>
      </p:sp>
    </p:spTree>
    <p:extLst>
      <p:ext uri="{BB962C8B-B14F-4D97-AF65-F5344CB8AC3E}">
        <p14:creationId xmlns:p14="http://schemas.microsoft.com/office/powerpoint/2010/main" val="2479817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A8BA0-DC6D-1805-ADC0-51BFFCB3A9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EDDF6-3237-CA7D-90D7-DCD851214334}"/>
              </a:ext>
            </a:extLst>
          </p:cNvPr>
          <p:cNvSpPr>
            <a:spLocks noGrp="1"/>
          </p:cNvSpPr>
          <p:nvPr>
            <p:ph type="title"/>
          </p:nvPr>
        </p:nvSpPr>
        <p:spPr/>
        <p:txBody>
          <a:bodyPr/>
          <a:lstStyle/>
          <a:p>
            <a:r>
              <a:rPr lang="en-US" altLang="en-US" sz="2800" b="1" dirty="0">
                <a:cs typeface="Trebuchet MS" panose="020B0603020202020204" pitchFamily="34" charset="0"/>
              </a:rPr>
              <a:t>Criteria for HOME selection process</a:t>
            </a:r>
            <a:endParaRPr lang="en-US" dirty="0"/>
          </a:p>
        </p:txBody>
      </p:sp>
      <p:sp>
        <p:nvSpPr>
          <p:cNvPr id="3" name="Content Placeholder 2">
            <a:extLst>
              <a:ext uri="{FF2B5EF4-FFF2-40B4-BE49-F238E27FC236}">
                <a16:creationId xmlns:a16="http://schemas.microsoft.com/office/drawing/2014/main" id="{CF4A0753-1B2B-02E0-D6FF-8900502C668A}"/>
              </a:ext>
            </a:extLst>
          </p:cNvPr>
          <p:cNvSpPr>
            <a:spLocks noGrp="1"/>
          </p:cNvSpPr>
          <p:nvPr>
            <p:ph idx="1"/>
          </p:nvPr>
        </p:nvSpPr>
        <p:spPr/>
        <p:txBody>
          <a:bodyPr>
            <a:normAutofit fontScale="92500" lnSpcReduction="10000"/>
          </a:bodyPr>
          <a:lstStyle/>
          <a:p>
            <a:r>
              <a:rPr lang="en-US" dirty="0"/>
              <a:t>Project Design:</a:t>
            </a:r>
          </a:p>
          <a:p>
            <a:pPr lvl="1"/>
            <a:r>
              <a:rPr lang="en-US" dirty="0"/>
              <a:t>Proximity of project to Long Island Rail Road stations and/or Long Island Bus stops</a:t>
            </a:r>
          </a:p>
          <a:p>
            <a:pPr lvl="1"/>
            <a:r>
              <a:rPr lang="en-US" dirty="0"/>
              <a:t>Proximity of project to defined “downtown” and/or local Central Business District</a:t>
            </a:r>
          </a:p>
          <a:p>
            <a:pPr lvl="1"/>
            <a:r>
              <a:rPr lang="en-US" dirty="0"/>
              <a:t>Inclusion of green rehabilitation or green development standards including meeting national standards such as LEED or Energy Star</a:t>
            </a:r>
          </a:p>
          <a:p>
            <a:pPr lvl="1"/>
            <a:r>
              <a:rPr lang="en-US" dirty="0"/>
              <a:t>Project design that incorporates national standards for “Healthy Homes”</a:t>
            </a:r>
          </a:p>
          <a:p>
            <a:pPr lvl="1"/>
            <a:r>
              <a:rPr lang="en-US" dirty="0"/>
              <a:t>Incorporation of universal design principals and provision of “visitability” standards for the physically challenged</a:t>
            </a:r>
          </a:p>
          <a:p>
            <a:pPr lvl="1"/>
            <a:r>
              <a:rPr lang="en-US" dirty="0"/>
              <a:t>Architectural design that is attractive throughout and consistent in style with the surrounding community</a:t>
            </a:r>
          </a:p>
        </p:txBody>
      </p:sp>
    </p:spTree>
    <p:extLst>
      <p:ext uri="{BB962C8B-B14F-4D97-AF65-F5344CB8AC3E}">
        <p14:creationId xmlns:p14="http://schemas.microsoft.com/office/powerpoint/2010/main" val="3252643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06D1A-2743-360F-74B7-47761912D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A7CDF-1168-62B3-81F9-93ECD1B21528}"/>
              </a:ext>
            </a:extLst>
          </p:cNvPr>
          <p:cNvSpPr>
            <a:spLocks noGrp="1"/>
          </p:cNvSpPr>
          <p:nvPr>
            <p:ph type="title"/>
          </p:nvPr>
        </p:nvSpPr>
        <p:spPr/>
        <p:txBody>
          <a:bodyPr/>
          <a:lstStyle/>
          <a:p>
            <a:r>
              <a:rPr lang="en-US" altLang="en-US" sz="2800" b="1" dirty="0">
                <a:cs typeface="Trebuchet MS" panose="020B0603020202020204" pitchFamily="34" charset="0"/>
              </a:rPr>
              <a:t>Criteria for HOME selection process</a:t>
            </a:r>
            <a:endParaRPr lang="en-US" dirty="0"/>
          </a:p>
        </p:txBody>
      </p:sp>
      <p:sp>
        <p:nvSpPr>
          <p:cNvPr id="3" name="Content Placeholder 2">
            <a:extLst>
              <a:ext uri="{FF2B5EF4-FFF2-40B4-BE49-F238E27FC236}">
                <a16:creationId xmlns:a16="http://schemas.microsoft.com/office/drawing/2014/main" id="{A6CF4D5F-7E2C-85BA-EE3B-802CB4B361C7}"/>
              </a:ext>
            </a:extLst>
          </p:cNvPr>
          <p:cNvSpPr>
            <a:spLocks noGrp="1"/>
          </p:cNvSpPr>
          <p:nvPr>
            <p:ph idx="1"/>
          </p:nvPr>
        </p:nvSpPr>
        <p:spPr/>
        <p:txBody>
          <a:bodyPr>
            <a:normAutofit/>
          </a:bodyPr>
          <a:lstStyle/>
          <a:p>
            <a:r>
              <a:rPr lang="en-US" dirty="0"/>
              <a:t>Community Outreach and Support: </a:t>
            </a:r>
          </a:p>
          <a:p>
            <a:pPr lvl="1"/>
            <a:r>
              <a:rPr lang="en-US" dirty="0"/>
              <a:t>Consistency with local visioning and other neighborhood development plans</a:t>
            </a:r>
          </a:p>
          <a:p>
            <a:pPr lvl="1"/>
            <a:r>
              <a:rPr lang="en-US" dirty="0"/>
              <a:t>Evidence of required local municipal approvals</a:t>
            </a:r>
          </a:p>
          <a:p>
            <a:pPr lvl="1"/>
            <a:r>
              <a:rPr lang="en-US" dirty="0"/>
              <a:t>Evidence of outreach, involvement and cooperative intent with residents or organizations representative of the residents within the target neighborhood(s)</a:t>
            </a:r>
          </a:p>
          <a:p>
            <a:pPr lvl="1"/>
            <a:r>
              <a:rPr lang="en-US" dirty="0"/>
              <a:t>Proposals must include a well designed and implemented fair housing marketing plan for initial and ongoing occupancy</a:t>
            </a:r>
          </a:p>
          <a:p>
            <a:pPr lvl="1"/>
            <a:endParaRPr lang="en-US" dirty="0"/>
          </a:p>
        </p:txBody>
      </p:sp>
    </p:spTree>
    <p:extLst>
      <p:ext uri="{BB962C8B-B14F-4D97-AF65-F5344CB8AC3E}">
        <p14:creationId xmlns:p14="http://schemas.microsoft.com/office/powerpoint/2010/main" val="427091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6187A-3BB6-B4E5-DC11-66E8CD2CF4D9}"/>
              </a:ext>
            </a:extLst>
          </p:cNvPr>
          <p:cNvSpPr>
            <a:spLocks noGrp="1"/>
          </p:cNvSpPr>
          <p:nvPr>
            <p:ph type="title"/>
          </p:nvPr>
        </p:nvSpPr>
        <p:spPr/>
        <p:txBody>
          <a:bodyPr/>
          <a:lstStyle/>
          <a:p>
            <a:r>
              <a:rPr lang="en-US" dirty="0"/>
              <a:t>Nassau County Consortium Member Municipalities</a:t>
            </a:r>
          </a:p>
        </p:txBody>
      </p:sp>
      <p:sp>
        <p:nvSpPr>
          <p:cNvPr id="3" name="Content Placeholder 2">
            <a:extLst>
              <a:ext uri="{FF2B5EF4-FFF2-40B4-BE49-F238E27FC236}">
                <a16:creationId xmlns:a16="http://schemas.microsoft.com/office/drawing/2014/main" id="{F08A0386-0B7C-D3D3-7B2A-5F45119BACCD}"/>
              </a:ext>
            </a:extLst>
          </p:cNvPr>
          <p:cNvSpPr>
            <a:spLocks noGrp="1"/>
          </p:cNvSpPr>
          <p:nvPr>
            <p:ph idx="1"/>
          </p:nvPr>
        </p:nvSpPr>
        <p:spPr>
          <a:xfrm>
            <a:off x="647944" y="1229632"/>
            <a:ext cx="2600081" cy="2262868"/>
          </a:xfrm>
        </p:spPr>
        <p:txBody>
          <a:bodyPr>
            <a:normAutofit/>
          </a:bodyPr>
          <a:lstStyle/>
          <a:p>
            <a:pPr marL="0" indent="0">
              <a:buNone/>
            </a:pPr>
            <a:r>
              <a:rPr lang="en-US" b="1" u="sng" dirty="0"/>
              <a:t>Towns (3)</a:t>
            </a:r>
          </a:p>
          <a:p>
            <a:pPr>
              <a:lnSpc>
                <a:spcPct val="100000"/>
              </a:lnSpc>
            </a:pPr>
            <a:r>
              <a:rPr lang="en-US" sz="2000" dirty="0"/>
              <a:t>Hempstead</a:t>
            </a:r>
          </a:p>
          <a:p>
            <a:pPr>
              <a:lnSpc>
                <a:spcPct val="100000"/>
              </a:lnSpc>
            </a:pPr>
            <a:r>
              <a:rPr lang="en-US" sz="2000" dirty="0"/>
              <a:t>North Hempstead</a:t>
            </a:r>
          </a:p>
          <a:p>
            <a:pPr>
              <a:lnSpc>
                <a:spcPct val="100000"/>
              </a:lnSpc>
            </a:pPr>
            <a:r>
              <a:rPr lang="en-US" sz="2000" dirty="0"/>
              <a:t>Oyster Bay </a:t>
            </a:r>
          </a:p>
        </p:txBody>
      </p:sp>
      <p:sp>
        <p:nvSpPr>
          <p:cNvPr id="4" name="Content Placeholder 2">
            <a:extLst>
              <a:ext uri="{FF2B5EF4-FFF2-40B4-BE49-F238E27FC236}">
                <a16:creationId xmlns:a16="http://schemas.microsoft.com/office/drawing/2014/main" id="{BD4F7820-4E8C-01FE-9256-4945B8D40BB2}"/>
              </a:ext>
            </a:extLst>
          </p:cNvPr>
          <p:cNvSpPr txBox="1">
            <a:spLocks/>
          </p:cNvSpPr>
          <p:nvPr/>
        </p:nvSpPr>
        <p:spPr>
          <a:xfrm>
            <a:off x="647944" y="3482716"/>
            <a:ext cx="2255512" cy="1424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solidFill>
                  <a:srgbClr val="213A71"/>
                </a:solidFill>
                <a:latin typeface="Segoe UI" panose="020B0502040204020203" pitchFamily="34" charset="0"/>
                <a:cs typeface="Segoe UI" panose="020B0502040204020203" pitchFamily="34" charset="0"/>
              </a:rPr>
              <a:t>Cities (2)</a:t>
            </a:r>
          </a:p>
          <a:p>
            <a:r>
              <a:rPr lang="en-US" sz="2000" dirty="0">
                <a:solidFill>
                  <a:srgbClr val="213A71"/>
                </a:solidFill>
                <a:latin typeface="Segoe UI" panose="020B0502040204020203" pitchFamily="34" charset="0"/>
                <a:cs typeface="Segoe UI" panose="020B0502040204020203" pitchFamily="34" charset="0"/>
              </a:rPr>
              <a:t>Glen Cove</a:t>
            </a:r>
          </a:p>
          <a:p>
            <a:r>
              <a:rPr lang="en-US" sz="2000" dirty="0">
                <a:solidFill>
                  <a:srgbClr val="213A71"/>
                </a:solidFill>
                <a:latin typeface="Segoe UI" panose="020B0502040204020203" pitchFamily="34" charset="0"/>
                <a:cs typeface="Segoe UI" panose="020B0502040204020203" pitchFamily="34" charset="0"/>
              </a:rPr>
              <a:t>Long Beach </a:t>
            </a:r>
          </a:p>
          <a:p>
            <a:pPr marL="0" indent="0">
              <a:buNone/>
            </a:pPr>
            <a:endParaRPr lang="en-US" dirty="0">
              <a:solidFill>
                <a:srgbClr val="213A71"/>
              </a:solidFill>
              <a:latin typeface="Segoe UI" panose="020B0502040204020203" pitchFamily="34" charset="0"/>
              <a:cs typeface="Segoe UI" panose="020B0502040204020203" pitchFamily="34" charset="0"/>
            </a:endParaRPr>
          </a:p>
        </p:txBody>
      </p:sp>
      <p:sp>
        <p:nvSpPr>
          <p:cNvPr id="5" name="Content Placeholder 2">
            <a:extLst>
              <a:ext uri="{FF2B5EF4-FFF2-40B4-BE49-F238E27FC236}">
                <a16:creationId xmlns:a16="http://schemas.microsoft.com/office/drawing/2014/main" id="{406AA3A2-886A-7C96-BA22-6C9EF8FE925A}"/>
              </a:ext>
            </a:extLst>
          </p:cNvPr>
          <p:cNvSpPr txBox="1">
            <a:spLocks/>
          </p:cNvSpPr>
          <p:nvPr/>
        </p:nvSpPr>
        <p:spPr>
          <a:xfrm>
            <a:off x="4184566" y="1879946"/>
            <a:ext cx="7919450" cy="4190915"/>
          </a:xfrm>
          <a:prstGeom prst="rect">
            <a:avLst/>
          </a:prstGeom>
        </p:spPr>
        <p:txBody>
          <a:bodyPr vert="horz" lIns="91440" tIns="45720" rIns="91440" bIns="45720"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213A71"/>
                </a:solidFill>
                <a:latin typeface="Segoe UI" panose="020B0502040204020203" pitchFamily="34" charset="0"/>
                <a:cs typeface="Segoe UI" panose="020B0502040204020203" pitchFamily="34" charset="0"/>
              </a:rPr>
              <a:t>Bayville</a:t>
            </a:r>
          </a:p>
          <a:p>
            <a:r>
              <a:rPr lang="en-US" sz="2000" dirty="0">
                <a:solidFill>
                  <a:srgbClr val="213A71"/>
                </a:solidFill>
                <a:latin typeface="Segoe UI" panose="020B0502040204020203" pitchFamily="34" charset="0"/>
                <a:cs typeface="Segoe UI" panose="020B0502040204020203" pitchFamily="34" charset="0"/>
              </a:rPr>
              <a:t>Bellerose</a:t>
            </a:r>
          </a:p>
          <a:p>
            <a:r>
              <a:rPr lang="en-US" sz="2000" dirty="0">
                <a:solidFill>
                  <a:srgbClr val="213A71"/>
                </a:solidFill>
                <a:latin typeface="Segoe UI" panose="020B0502040204020203" pitchFamily="34" charset="0"/>
                <a:cs typeface="Segoe UI" panose="020B0502040204020203" pitchFamily="34" charset="0"/>
              </a:rPr>
              <a:t>East Rockaway</a:t>
            </a:r>
          </a:p>
          <a:p>
            <a:r>
              <a:rPr lang="en-US" sz="2000" dirty="0">
                <a:solidFill>
                  <a:srgbClr val="213A71"/>
                </a:solidFill>
                <a:latin typeface="Segoe UI" panose="020B0502040204020203" pitchFamily="34" charset="0"/>
                <a:cs typeface="Segoe UI" panose="020B0502040204020203" pitchFamily="34" charset="0"/>
              </a:rPr>
              <a:t>East Williston</a:t>
            </a:r>
          </a:p>
          <a:p>
            <a:r>
              <a:rPr lang="en-US" sz="2000" dirty="0">
                <a:solidFill>
                  <a:srgbClr val="213A71"/>
                </a:solidFill>
                <a:latin typeface="Segoe UI" panose="020B0502040204020203" pitchFamily="34" charset="0"/>
                <a:cs typeface="Segoe UI" panose="020B0502040204020203" pitchFamily="34" charset="0"/>
              </a:rPr>
              <a:t>Farmingdale</a:t>
            </a:r>
          </a:p>
          <a:p>
            <a:r>
              <a:rPr lang="en-US" sz="2000" dirty="0">
                <a:solidFill>
                  <a:srgbClr val="213A71"/>
                </a:solidFill>
                <a:latin typeface="Segoe UI" panose="020B0502040204020203" pitchFamily="34" charset="0"/>
                <a:cs typeface="Segoe UI" panose="020B0502040204020203" pitchFamily="34" charset="0"/>
              </a:rPr>
              <a:t>Floral Park</a:t>
            </a:r>
          </a:p>
          <a:p>
            <a:r>
              <a:rPr lang="en-US" sz="2000" dirty="0">
                <a:solidFill>
                  <a:srgbClr val="213A71"/>
                </a:solidFill>
                <a:latin typeface="Segoe UI" panose="020B0502040204020203" pitchFamily="34" charset="0"/>
                <a:cs typeface="Segoe UI" panose="020B0502040204020203" pitchFamily="34" charset="0"/>
              </a:rPr>
              <a:t>Freeport</a:t>
            </a:r>
          </a:p>
          <a:p>
            <a:r>
              <a:rPr lang="en-US" sz="2000" dirty="0">
                <a:solidFill>
                  <a:srgbClr val="213A71"/>
                </a:solidFill>
                <a:latin typeface="Segoe UI" panose="020B0502040204020203" pitchFamily="34" charset="0"/>
                <a:cs typeface="Segoe UI" panose="020B0502040204020203" pitchFamily="34" charset="0"/>
              </a:rPr>
              <a:t>Great Neck Plaza</a:t>
            </a:r>
          </a:p>
          <a:p>
            <a:endParaRPr lang="en-US" sz="2000" dirty="0">
              <a:solidFill>
                <a:srgbClr val="213A71"/>
              </a:solidFill>
              <a:latin typeface="Segoe UI" panose="020B0502040204020203" pitchFamily="34" charset="0"/>
              <a:cs typeface="Segoe UI" panose="020B0502040204020203" pitchFamily="34" charset="0"/>
            </a:endParaRPr>
          </a:p>
          <a:p>
            <a:endParaRPr lang="en-US" sz="2000" dirty="0">
              <a:solidFill>
                <a:srgbClr val="213A71"/>
              </a:solidFill>
              <a:latin typeface="Segoe UI" panose="020B0502040204020203" pitchFamily="34" charset="0"/>
              <a:cs typeface="Segoe UI" panose="020B0502040204020203" pitchFamily="34" charset="0"/>
            </a:endParaRPr>
          </a:p>
          <a:p>
            <a:endParaRPr lang="en-US" sz="2000" dirty="0">
              <a:solidFill>
                <a:srgbClr val="213A71"/>
              </a:solidFill>
              <a:latin typeface="Segoe UI" panose="020B0502040204020203" pitchFamily="34" charset="0"/>
              <a:cs typeface="Segoe UI" panose="020B0502040204020203" pitchFamily="34" charset="0"/>
            </a:endParaRPr>
          </a:p>
          <a:p>
            <a:r>
              <a:rPr lang="en-US" sz="2000" dirty="0">
                <a:solidFill>
                  <a:srgbClr val="213A71"/>
                </a:solidFill>
                <a:latin typeface="Segoe UI" panose="020B0502040204020203" pitchFamily="34" charset="0"/>
                <a:cs typeface="Segoe UI" panose="020B0502040204020203" pitchFamily="34" charset="0"/>
              </a:rPr>
              <a:t>Hempstead</a:t>
            </a:r>
          </a:p>
          <a:p>
            <a:r>
              <a:rPr lang="en-US" sz="2000" dirty="0">
                <a:solidFill>
                  <a:srgbClr val="213A71"/>
                </a:solidFill>
                <a:latin typeface="Segoe UI" panose="020B0502040204020203" pitchFamily="34" charset="0"/>
                <a:cs typeface="Segoe UI" panose="020B0502040204020203" pitchFamily="34" charset="0"/>
              </a:rPr>
              <a:t>Island Park</a:t>
            </a:r>
          </a:p>
          <a:p>
            <a:r>
              <a:rPr lang="en-US" sz="2000" dirty="0">
                <a:solidFill>
                  <a:srgbClr val="213A71"/>
                </a:solidFill>
                <a:latin typeface="Segoe UI" panose="020B0502040204020203" pitchFamily="34" charset="0"/>
                <a:cs typeface="Segoe UI" panose="020B0502040204020203" pitchFamily="34" charset="0"/>
              </a:rPr>
              <a:t>Lynbrook</a:t>
            </a:r>
          </a:p>
          <a:p>
            <a:r>
              <a:rPr lang="en-US" sz="2000" dirty="0">
                <a:solidFill>
                  <a:srgbClr val="213A71"/>
                </a:solidFill>
                <a:latin typeface="Segoe UI" panose="020B0502040204020203" pitchFamily="34" charset="0"/>
                <a:cs typeface="Segoe UI" panose="020B0502040204020203" pitchFamily="34" charset="0"/>
              </a:rPr>
              <a:t>Malverne</a:t>
            </a:r>
          </a:p>
          <a:p>
            <a:r>
              <a:rPr lang="en-US" sz="2000" dirty="0">
                <a:solidFill>
                  <a:srgbClr val="213A71"/>
                </a:solidFill>
                <a:latin typeface="Segoe UI" panose="020B0502040204020203" pitchFamily="34" charset="0"/>
                <a:cs typeface="Segoe UI" panose="020B0502040204020203" pitchFamily="34" charset="0"/>
              </a:rPr>
              <a:t>Manorhaven</a:t>
            </a:r>
          </a:p>
          <a:p>
            <a:r>
              <a:rPr lang="en-US" sz="2000" dirty="0">
                <a:solidFill>
                  <a:srgbClr val="213A71"/>
                </a:solidFill>
                <a:latin typeface="Segoe UI" panose="020B0502040204020203" pitchFamily="34" charset="0"/>
                <a:cs typeface="Segoe UI" panose="020B0502040204020203" pitchFamily="34" charset="0"/>
              </a:rPr>
              <a:t>Massapequa Park</a:t>
            </a:r>
          </a:p>
          <a:p>
            <a:r>
              <a:rPr lang="en-US" sz="2000" dirty="0">
                <a:solidFill>
                  <a:srgbClr val="213A71"/>
                </a:solidFill>
                <a:latin typeface="Segoe UI" panose="020B0502040204020203" pitchFamily="34" charset="0"/>
                <a:cs typeface="Segoe UI" panose="020B0502040204020203" pitchFamily="34" charset="0"/>
              </a:rPr>
              <a:t>Mineola</a:t>
            </a:r>
          </a:p>
          <a:p>
            <a:r>
              <a:rPr lang="en-US" sz="2000" dirty="0">
                <a:solidFill>
                  <a:srgbClr val="213A71"/>
                </a:solidFill>
                <a:latin typeface="Segoe UI" panose="020B0502040204020203" pitchFamily="34" charset="0"/>
                <a:cs typeface="Segoe UI" panose="020B0502040204020203" pitchFamily="34" charset="0"/>
              </a:rPr>
              <a:t>New Hyde Park</a:t>
            </a:r>
          </a:p>
          <a:p>
            <a:endParaRPr lang="en-US" sz="2000" dirty="0">
              <a:solidFill>
                <a:srgbClr val="213A71"/>
              </a:solidFill>
              <a:latin typeface="Segoe UI" panose="020B0502040204020203" pitchFamily="34" charset="0"/>
              <a:cs typeface="Segoe UI" panose="020B0502040204020203" pitchFamily="34" charset="0"/>
            </a:endParaRPr>
          </a:p>
          <a:p>
            <a:endParaRPr lang="en-US" sz="2000" dirty="0">
              <a:solidFill>
                <a:srgbClr val="213A71"/>
              </a:solidFill>
              <a:latin typeface="Segoe UI" panose="020B0502040204020203" pitchFamily="34" charset="0"/>
              <a:cs typeface="Segoe UI" panose="020B0502040204020203" pitchFamily="34" charset="0"/>
            </a:endParaRPr>
          </a:p>
          <a:p>
            <a:endParaRPr lang="en-US" sz="2000" dirty="0">
              <a:solidFill>
                <a:srgbClr val="213A71"/>
              </a:solidFill>
              <a:latin typeface="Segoe UI" panose="020B0502040204020203" pitchFamily="34" charset="0"/>
              <a:cs typeface="Segoe UI" panose="020B0502040204020203" pitchFamily="34" charset="0"/>
            </a:endParaRPr>
          </a:p>
          <a:p>
            <a:r>
              <a:rPr lang="en-US" sz="2000" dirty="0">
                <a:solidFill>
                  <a:srgbClr val="213A71"/>
                </a:solidFill>
                <a:latin typeface="Segoe UI" panose="020B0502040204020203" pitchFamily="34" charset="0"/>
                <a:cs typeface="Segoe UI" panose="020B0502040204020203" pitchFamily="34" charset="0"/>
              </a:rPr>
              <a:t>Rockville Centre</a:t>
            </a:r>
          </a:p>
          <a:p>
            <a:r>
              <a:rPr lang="en-US" sz="2000" dirty="0">
                <a:solidFill>
                  <a:srgbClr val="213A71"/>
                </a:solidFill>
                <a:latin typeface="Segoe UI" panose="020B0502040204020203" pitchFamily="34" charset="0"/>
                <a:cs typeface="Segoe UI" panose="020B0502040204020203" pitchFamily="34" charset="0"/>
              </a:rPr>
              <a:t>Roslyn</a:t>
            </a:r>
          </a:p>
          <a:p>
            <a:r>
              <a:rPr lang="en-US" sz="2000" dirty="0">
                <a:solidFill>
                  <a:srgbClr val="213A71"/>
                </a:solidFill>
                <a:latin typeface="Segoe UI" panose="020B0502040204020203" pitchFamily="34" charset="0"/>
                <a:cs typeface="Segoe UI" panose="020B0502040204020203" pitchFamily="34" charset="0"/>
              </a:rPr>
              <a:t>Sea Cliff</a:t>
            </a:r>
          </a:p>
          <a:p>
            <a:r>
              <a:rPr lang="en-US" sz="2000" dirty="0">
                <a:solidFill>
                  <a:srgbClr val="213A71"/>
                </a:solidFill>
                <a:latin typeface="Segoe UI" panose="020B0502040204020203" pitchFamily="34" charset="0"/>
                <a:cs typeface="Segoe UI" panose="020B0502040204020203" pitchFamily="34" charset="0"/>
              </a:rPr>
              <a:t>South Floral Park</a:t>
            </a:r>
          </a:p>
          <a:p>
            <a:r>
              <a:rPr lang="en-US" sz="2000" dirty="0">
                <a:solidFill>
                  <a:srgbClr val="213A71"/>
                </a:solidFill>
                <a:latin typeface="Segoe UI" panose="020B0502040204020203" pitchFamily="34" charset="0"/>
                <a:cs typeface="Segoe UI" panose="020B0502040204020203" pitchFamily="34" charset="0"/>
              </a:rPr>
              <a:t>Stewart Manor</a:t>
            </a:r>
          </a:p>
          <a:p>
            <a:r>
              <a:rPr lang="en-US" sz="2000" dirty="0">
                <a:solidFill>
                  <a:srgbClr val="213A71"/>
                </a:solidFill>
                <a:latin typeface="Segoe UI" panose="020B0502040204020203" pitchFamily="34" charset="0"/>
                <a:cs typeface="Segoe UI" panose="020B0502040204020203" pitchFamily="34" charset="0"/>
              </a:rPr>
              <a:t>Valley Stream</a:t>
            </a:r>
          </a:p>
          <a:p>
            <a:r>
              <a:rPr lang="en-US" sz="2000" dirty="0">
                <a:solidFill>
                  <a:srgbClr val="213A71"/>
                </a:solidFill>
                <a:latin typeface="Segoe UI" panose="020B0502040204020203" pitchFamily="34" charset="0"/>
                <a:cs typeface="Segoe UI" panose="020B0502040204020203" pitchFamily="34" charset="0"/>
              </a:rPr>
              <a:t>Westbury</a:t>
            </a:r>
          </a:p>
          <a:p>
            <a:r>
              <a:rPr lang="en-US" sz="2000" dirty="0">
                <a:solidFill>
                  <a:srgbClr val="213A71"/>
                </a:solidFill>
                <a:latin typeface="Segoe UI" panose="020B0502040204020203" pitchFamily="34" charset="0"/>
                <a:cs typeface="Segoe UI" panose="020B0502040204020203" pitchFamily="34" charset="0"/>
              </a:rPr>
              <a:t>Williston Park</a:t>
            </a:r>
          </a:p>
          <a:p>
            <a:endParaRPr lang="en-US" sz="2000" dirty="0">
              <a:solidFill>
                <a:srgbClr val="213A71"/>
              </a:solidFill>
              <a:latin typeface="Segoe UI" panose="020B0502040204020203" pitchFamily="34" charset="0"/>
              <a:cs typeface="Segoe UI" panose="020B0502040204020203" pitchFamily="34" charset="0"/>
            </a:endParaRPr>
          </a:p>
          <a:p>
            <a:endParaRPr lang="en-US" sz="2000" dirty="0">
              <a:solidFill>
                <a:srgbClr val="213A71"/>
              </a:solidFill>
              <a:latin typeface="Segoe UI" panose="020B0502040204020203" pitchFamily="34" charset="0"/>
              <a:cs typeface="Segoe UI" panose="020B0502040204020203" pitchFamily="34" charset="0"/>
            </a:endParaRPr>
          </a:p>
        </p:txBody>
      </p:sp>
      <p:sp>
        <p:nvSpPr>
          <p:cNvPr id="8" name="Content Placeholder 2">
            <a:extLst>
              <a:ext uri="{FF2B5EF4-FFF2-40B4-BE49-F238E27FC236}">
                <a16:creationId xmlns:a16="http://schemas.microsoft.com/office/drawing/2014/main" id="{38C596C0-33F2-9E1F-430E-FBA510261140}"/>
              </a:ext>
            </a:extLst>
          </p:cNvPr>
          <p:cNvSpPr txBox="1">
            <a:spLocks/>
          </p:cNvSpPr>
          <p:nvPr/>
        </p:nvSpPr>
        <p:spPr>
          <a:xfrm>
            <a:off x="3976390" y="1386391"/>
            <a:ext cx="2119610" cy="48120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u="sng" dirty="0">
                <a:solidFill>
                  <a:srgbClr val="213A71"/>
                </a:solidFill>
                <a:latin typeface="Segoe UI" panose="020B0502040204020203" pitchFamily="34" charset="0"/>
                <a:cs typeface="Segoe UI" panose="020B0502040204020203" pitchFamily="34" charset="0"/>
              </a:rPr>
              <a:t>Villages (24) </a:t>
            </a:r>
            <a:endParaRPr lang="en-US" sz="2800" b="1" u="sng" dirty="0">
              <a:solidFill>
                <a:srgbClr val="213A7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41852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6688F-3E8A-8A41-EDCB-60667D0B7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1F806-540A-F58C-9EF7-DBB8D5DFD2FD}"/>
              </a:ext>
            </a:extLst>
          </p:cNvPr>
          <p:cNvSpPr>
            <a:spLocks noGrp="1"/>
          </p:cNvSpPr>
          <p:nvPr>
            <p:ph type="title"/>
          </p:nvPr>
        </p:nvSpPr>
        <p:spPr/>
        <p:txBody>
          <a:bodyPr/>
          <a:lstStyle/>
          <a:p>
            <a:r>
              <a:rPr lang="en-US" altLang="en-US" sz="2800" b="1" dirty="0">
                <a:cs typeface="Trebuchet MS" panose="020B0603020202020204" pitchFamily="34" charset="0"/>
              </a:rPr>
              <a:t>Criteria for HOME selection process</a:t>
            </a:r>
            <a:endParaRPr lang="en-US" dirty="0"/>
          </a:p>
        </p:txBody>
      </p:sp>
      <p:sp>
        <p:nvSpPr>
          <p:cNvPr id="3" name="Content Placeholder 2">
            <a:extLst>
              <a:ext uri="{FF2B5EF4-FFF2-40B4-BE49-F238E27FC236}">
                <a16:creationId xmlns:a16="http://schemas.microsoft.com/office/drawing/2014/main" id="{52D349C9-2214-B404-40C0-62D21DDA1E0C}"/>
              </a:ext>
            </a:extLst>
          </p:cNvPr>
          <p:cNvSpPr>
            <a:spLocks noGrp="1"/>
          </p:cNvSpPr>
          <p:nvPr>
            <p:ph idx="1"/>
          </p:nvPr>
        </p:nvSpPr>
        <p:spPr/>
        <p:txBody>
          <a:bodyPr>
            <a:normAutofit/>
          </a:bodyPr>
          <a:lstStyle/>
          <a:p>
            <a:r>
              <a:rPr lang="en-US" dirty="0"/>
              <a:t>Organizational Capacity: </a:t>
            </a:r>
          </a:p>
          <a:p>
            <a:pPr lvl="1"/>
            <a:r>
              <a:rPr lang="en-US" dirty="0"/>
              <a:t>Proven experience in developing housing and organizational capacity to undertake proposed development</a:t>
            </a:r>
          </a:p>
          <a:p>
            <a:pPr lvl="1"/>
            <a:r>
              <a:rPr lang="en-US" dirty="0"/>
              <a:t>Financial capacity to complete the proposed project including existing funding commitments</a:t>
            </a:r>
          </a:p>
          <a:p>
            <a:pPr lvl="1"/>
            <a:r>
              <a:rPr lang="en-US" dirty="0"/>
              <a:t>Readiness to proceed, including evidence of site control</a:t>
            </a:r>
          </a:p>
          <a:p>
            <a:pPr lvl="1"/>
            <a:r>
              <a:rPr lang="en-US" dirty="0"/>
              <a:t>Experience with the HOME Program and/or other public housing grant programs</a:t>
            </a:r>
          </a:p>
          <a:p>
            <a:pPr lvl="1"/>
            <a:r>
              <a:rPr lang="en-US" dirty="0"/>
              <a:t>Applications that are thorough and demonstrate the ability to complete the project within 24-months of award</a:t>
            </a:r>
          </a:p>
          <a:p>
            <a:pPr lvl="1"/>
            <a:endParaRPr lang="en-US" dirty="0"/>
          </a:p>
        </p:txBody>
      </p:sp>
    </p:spTree>
    <p:extLst>
      <p:ext uri="{BB962C8B-B14F-4D97-AF65-F5344CB8AC3E}">
        <p14:creationId xmlns:p14="http://schemas.microsoft.com/office/powerpoint/2010/main" val="3332318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667A-CB0A-5EA8-05BC-2215598D60E4}"/>
              </a:ext>
            </a:extLst>
          </p:cNvPr>
          <p:cNvSpPr>
            <a:spLocks noGrp="1"/>
          </p:cNvSpPr>
          <p:nvPr>
            <p:ph type="title"/>
          </p:nvPr>
        </p:nvSpPr>
        <p:spPr/>
        <p:txBody>
          <a:bodyPr/>
          <a:lstStyle/>
          <a:p>
            <a:r>
              <a:rPr lang="en-US" dirty="0"/>
              <a:t>Emergency Solutions Grants Program (ESG)</a:t>
            </a:r>
          </a:p>
        </p:txBody>
      </p:sp>
    </p:spTree>
    <p:extLst>
      <p:ext uri="{BB962C8B-B14F-4D97-AF65-F5344CB8AC3E}">
        <p14:creationId xmlns:p14="http://schemas.microsoft.com/office/powerpoint/2010/main" val="3954832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7E462-047D-6199-6FEF-EE6860804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E83B2-E96A-014B-DA2B-D6A53C9CD4CB}"/>
              </a:ext>
            </a:extLst>
          </p:cNvPr>
          <p:cNvSpPr>
            <a:spLocks noGrp="1"/>
          </p:cNvSpPr>
          <p:nvPr>
            <p:ph type="title"/>
          </p:nvPr>
        </p:nvSpPr>
        <p:spPr/>
        <p:txBody>
          <a:bodyPr/>
          <a:lstStyle/>
          <a:p>
            <a:r>
              <a:rPr lang="en-US" dirty="0"/>
              <a:t>ESG Eligible Activities </a:t>
            </a:r>
          </a:p>
        </p:txBody>
      </p:sp>
      <p:sp>
        <p:nvSpPr>
          <p:cNvPr id="3" name="Content Placeholder 2">
            <a:extLst>
              <a:ext uri="{FF2B5EF4-FFF2-40B4-BE49-F238E27FC236}">
                <a16:creationId xmlns:a16="http://schemas.microsoft.com/office/drawing/2014/main" id="{6DBCEF8A-8A46-A5C5-6907-788649EE7B41}"/>
              </a:ext>
            </a:extLst>
          </p:cNvPr>
          <p:cNvSpPr>
            <a:spLocks noGrp="1"/>
          </p:cNvSpPr>
          <p:nvPr>
            <p:ph idx="1"/>
          </p:nvPr>
        </p:nvSpPr>
        <p:spPr>
          <a:xfrm>
            <a:off x="647944" y="1253330"/>
            <a:ext cx="10515600" cy="5360976"/>
          </a:xfrm>
        </p:spPr>
        <p:txBody>
          <a:bodyPr>
            <a:normAutofit fontScale="70000" lnSpcReduction="20000"/>
          </a:bodyPr>
          <a:lstStyle/>
          <a:p>
            <a:r>
              <a:rPr lang="en-US" b="1" dirty="0"/>
              <a:t>Street Outreach: </a:t>
            </a:r>
            <a:r>
              <a:rPr lang="en-US" dirty="0"/>
              <a:t>funds may cover costs related to essential services for unsheltered persons (including emergency health or mental health care, engagement, case management, and services for special populations</a:t>
            </a:r>
          </a:p>
          <a:p>
            <a:r>
              <a:rPr lang="en-US" b="1" dirty="0"/>
              <a:t>Emergency Shelter: </a:t>
            </a:r>
            <a:r>
              <a:rPr lang="en-US" dirty="0"/>
              <a:t>funds may be used for renovation of emergency shelter facilities and the operation of those facilities, as well as services for the residents (including case management, child care, education, employment assistance and job training, legal, mental health, substance abuse treatment, transportation, and services for special populations</a:t>
            </a:r>
          </a:p>
          <a:p>
            <a:r>
              <a:rPr lang="en-US" b="1" dirty="0"/>
              <a:t>Homelessness Prevention and Rapid Re-Housing: </a:t>
            </a:r>
            <a:r>
              <a:rPr lang="en-US" dirty="0"/>
              <a:t>both components fund housing relocation and stabilization services (including rental application fees, security deposits, utility deposits or payments, last month’s rent and housing search and placement activities). Funds may also be used for short- or medium-term rental assistance for those who are at-risk of becoming homeless or transitioning to stable housing</a:t>
            </a:r>
          </a:p>
          <a:p>
            <a:r>
              <a:rPr lang="en-US" b="1" dirty="0"/>
              <a:t>HMIS: </a:t>
            </a:r>
            <a:r>
              <a:rPr lang="en-US" dirty="0"/>
              <a:t>funds may be used to pay the costs for contributing data to the HMIS designated by the Continuum of Care for the area. Eligible activities include (computer hardware, software, or equipment, technical support, office space, salaries of operators, staff training costs, and participation fees)</a:t>
            </a:r>
          </a:p>
          <a:p>
            <a:endParaRPr lang="en-US" dirty="0"/>
          </a:p>
        </p:txBody>
      </p:sp>
    </p:spTree>
    <p:extLst>
      <p:ext uri="{BB962C8B-B14F-4D97-AF65-F5344CB8AC3E}">
        <p14:creationId xmlns:p14="http://schemas.microsoft.com/office/powerpoint/2010/main" val="832318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F31A-3F5D-4D1F-C833-3704DE0CF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06683-88F2-DD0F-00FA-EB732066ED23}"/>
              </a:ext>
            </a:extLst>
          </p:cNvPr>
          <p:cNvSpPr>
            <a:spLocks noGrp="1"/>
          </p:cNvSpPr>
          <p:nvPr>
            <p:ph type="title"/>
          </p:nvPr>
        </p:nvSpPr>
        <p:spPr/>
        <p:txBody>
          <a:bodyPr/>
          <a:lstStyle/>
          <a:p>
            <a:r>
              <a:rPr lang="en-US" dirty="0"/>
              <a:t>Section 3 and Other Federal Requirements </a:t>
            </a:r>
          </a:p>
        </p:txBody>
      </p:sp>
    </p:spTree>
    <p:extLst>
      <p:ext uri="{BB962C8B-B14F-4D97-AF65-F5344CB8AC3E}">
        <p14:creationId xmlns:p14="http://schemas.microsoft.com/office/powerpoint/2010/main" val="3341302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6579-7BC8-4A51-730A-D3E6408D6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87341-D8A0-3111-63D7-F210F60A946A}"/>
              </a:ext>
            </a:extLst>
          </p:cNvPr>
          <p:cNvSpPr>
            <a:spLocks noGrp="1"/>
          </p:cNvSpPr>
          <p:nvPr>
            <p:ph type="title"/>
          </p:nvPr>
        </p:nvSpPr>
        <p:spPr/>
        <p:txBody>
          <a:bodyPr/>
          <a:lstStyle/>
          <a:p>
            <a:r>
              <a:rPr lang="en-US" dirty="0"/>
              <a:t>Section 3 </a:t>
            </a:r>
          </a:p>
        </p:txBody>
      </p:sp>
      <p:sp>
        <p:nvSpPr>
          <p:cNvPr id="3" name="Content Placeholder 2">
            <a:extLst>
              <a:ext uri="{FF2B5EF4-FFF2-40B4-BE49-F238E27FC236}">
                <a16:creationId xmlns:a16="http://schemas.microsoft.com/office/drawing/2014/main" id="{9D76F388-CB15-FC84-E969-5D5FF36C9B71}"/>
              </a:ext>
            </a:extLst>
          </p:cNvPr>
          <p:cNvSpPr>
            <a:spLocks noGrp="1"/>
          </p:cNvSpPr>
          <p:nvPr>
            <p:ph idx="1"/>
          </p:nvPr>
        </p:nvSpPr>
        <p:spPr/>
        <p:txBody>
          <a:bodyPr>
            <a:normAutofit/>
          </a:bodyPr>
          <a:lstStyle/>
          <a:p>
            <a:pPr>
              <a:lnSpc>
                <a:spcPct val="100000"/>
              </a:lnSpc>
            </a:pPr>
            <a:r>
              <a:rPr lang="en-US" dirty="0"/>
              <a:t>Section 3 of the Housing and Urban Development Act of 1968, requires that when HUD financial assistance to housing and community development programs results in the generation of economic opportunities in a community, such opportunities should be directed toward low and very-low-income persons</a:t>
            </a:r>
          </a:p>
          <a:p>
            <a:pPr>
              <a:lnSpc>
                <a:spcPct val="100000"/>
              </a:lnSpc>
            </a:pPr>
            <a:r>
              <a:rPr lang="en-US" dirty="0"/>
              <a:t>The Subrecipient or Contractor shall ensure that new job opportunities for training and employment arising in connection with funded projects are given to low- and moderate-income persons residing within the Nassau County Consortium</a:t>
            </a:r>
          </a:p>
        </p:txBody>
      </p:sp>
    </p:spTree>
    <p:extLst>
      <p:ext uri="{BB962C8B-B14F-4D97-AF65-F5344CB8AC3E}">
        <p14:creationId xmlns:p14="http://schemas.microsoft.com/office/powerpoint/2010/main" val="1828004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62F67-9802-3082-FD26-9079DB13F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A6F55-7A2E-C8FC-FD82-45A3747B49B5}"/>
              </a:ext>
            </a:extLst>
          </p:cNvPr>
          <p:cNvSpPr>
            <a:spLocks noGrp="1"/>
          </p:cNvSpPr>
          <p:nvPr>
            <p:ph type="title"/>
          </p:nvPr>
        </p:nvSpPr>
        <p:spPr/>
        <p:txBody>
          <a:bodyPr/>
          <a:lstStyle/>
          <a:p>
            <a:r>
              <a:rPr lang="en-US" dirty="0"/>
              <a:t>Other Federal Requirements </a:t>
            </a:r>
          </a:p>
        </p:txBody>
      </p:sp>
      <p:sp>
        <p:nvSpPr>
          <p:cNvPr id="3" name="Content Placeholder 2">
            <a:extLst>
              <a:ext uri="{FF2B5EF4-FFF2-40B4-BE49-F238E27FC236}">
                <a16:creationId xmlns:a16="http://schemas.microsoft.com/office/drawing/2014/main" id="{48CB7713-D6F2-9DC7-FE8C-98A193CF4BA0}"/>
              </a:ext>
            </a:extLst>
          </p:cNvPr>
          <p:cNvSpPr>
            <a:spLocks noGrp="1"/>
          </p:cNvSpPr>
          <p:nvPr>
            <p:ph idx="1"/>
          </p:nvPr>
        </p:nvSpPr>
        <p:spPr/>
        <p:txBody>
          <a:bodyPr/>
          <a:lstStyle/>
          <a:p>
            <a:r>
              <a:rPr lang="en-US" dirty="0"/>
              <a:t>National Environmental Policy Act (NEPA)</a:t>
            </a:r>
          </a:p>
          <a:p>
            <a:r>
              <a:rPr lang="en-US" dirty="0"/>
              <a:t>Davis-Bacon Wage Rates</a:t>
            </a:r>
          </a:p>
          <a:p>
            <a:r>
              <a:rPr lang="en-US" dirty="0"/>
              <a:t>Uniform Relocation Assistance and Real Property Acquisition Policies Act</a:t>
            </a:r>
          </a:p>
          <a:p>
            <a:r>
              <a:rPr lang="en-US" dirty="0"/>
              <a:t>HUD Lead-Based Paint Regulations</a:t>
            </a:r>
          </a:p>
          <a:p>
            <a:r>
              <a:rPr lang="en-US" dirty="0"/>
              <a:t>Build America Buy America  (Buy America Preferences for Infrastructure Projects)</a:t>
            </a:r>
          </a:p>
        </p:txBody>
      </p:sp>
    </p:spTree>
    <p:extLst>
      <p:ext uri="{BB962C8B-B14F-4D97-AF65-F5344CB8AC3E}">
        <p14:creationId xmlns:p14="http://schemas.microsoft.com/office/powerpoint/2010/main" val="2257534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F4E1-B7C8-DC2F-FADA-E3132A608C2F}"/>
              </a:ext>
            </a:extLst>
          </p:cNvPr>
          <p:cNvSpPr>
            <a:spLocks noGrp="1"/>
          </p:cNvSpPr>
          <p:nvPr>
            <p:ph type="title"/>
          </p:nvPr>
        </p:nvSpPr>
        <p:spPr/>
        <p:txBody>
          <a:bodyPr/>
          <a:lstStyle/>
          <a:p>
            <a:r>
              <a:rPr lang="en-US" dirty="0"/>
              <a:t>2025 Application Process </a:t>
            </a:r>
          </a:p>
        </p:txBody>
      </p:sp>
    </p:spTree>
    <p:extLst>
      <p:ext uri="{BB962C8B-B14F-4D97-AF65-F5344CB8AC3E}">
        <p14:creationId xmlns:p14="http://schemas.microsoft.com/office/powerpoint/2010/main" val="3552986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E189-0F0D-7743-B479-B08DCBECA1CC}"/>
              </a:ext>
            </a:extLst>
          </p:cNvPr>
          <p:cNvSpPr>
            <a:spLocks noGrp="1"/>
          </p:cNvSpPr>
          <p:nvPr>
            <p:ph type="title"/>
          </p:nvPr>
        </p:nvSpPr>
        <p:spPr/>
        <p:txBody>
          <a:bodyPr/>
          <a:lstStyle/>
          <a:p>
            <a:r>
              <a:rPr lang="en-US" altLang="en-US" sz="2800" b="1" dirty="0">
                <a:cs typeface="Trebuchet MS" panose="020B0603020202020204" pitchFamily="34" charset="0"/>
              </a:rPr>
              <a:t>2025 </a:t>
            </a:r>
            <a:r>
              <a:rPr lang="en-US" altLang="en-US" sz="2800" b="1" i="1" dirty="0">
                <a:cs typeface="Trebuchet MS" panose="020B0603020202020204" pitchFamily="34" charset="0"/>
              </a:rPr>
              <a:t>Anticipated </a:t>
            </a:r>
            <a:r>
              <a:rPr lang="en-US" altLang="en-US" sz="2800" b="1" dirty="0">
                <a:cs typeface="Trebuchet MS" panose="020B0603020202020204" pitchFamily="34" charset="0"/>
              </a:rPr>
              <a:t>Available Funding</a:t>
            </a:r>
            <a:endParaRPr lang="en-US" dirty="0"/>
          </a:p>
        </p:txBody>
      </p:sp>
      <p:sp>
        <p:nvSpPr>
          <p:cNvPr id="3" name="Content Placeholder 2">
            <a:extLst>
              <a:ext uri="{FF2B5EF4-FFF2-40B4-BE49-F238E27FC236}">
                <a16:creationId xmlns:a16="http://schemas.microsoft.com/office/drawing/2014/main" id="{2400D76D-E7C6-A80B-25CF-C6D0473F2006}"/>
              </a:ext>
            </a:extLst>
          </p:cNvPr>
          <p:cNvSpPr>
            <a:spLocks noGrp="1"/>
          </p:cNvSpPr>
          <p:nvPr>
            <p:ph idx="1"/>
          </p:nvPr>
        </p:nvSpPr>
        <p:spPr/>
        <p:txBody>
          <a:bodyPr>
            <a:normAutofit fontScale="92500" lnSpcReduction="10000"/>
          </a:bodyPr>
          <a:lstStyle/>
          <a:p>
            <a:r>
              <a:rPr lang="en-US" dirty="0">
                <a:latin typeface="Segoe UI Semibold" panose="020B0702040204020203" pitchFamily="34" charset="0"/>
                <a:cs typeface="Segoe UI Semibold" panose="020B0702040204020203" pitchFamily="34" charset="0"/>
              </a:rPr>
              <a:t>CDBG Program </a:t>
            </a:r>
            <a:r>
              <a:rPr lang="en-US" dirty="0"/>
              <a:t>-$13,407,000 </a:t>
            </a:r>
          </a:p>
          <a:p>
            <a:pPr lvl="1"/>
            <a:r>
              <a:rPr lang="en-US" dirty="0"/>
              <a:t>Actual amount unknown at this time</a:t>
            </a:r>
          </a:p>
          <a:p>
            <a:pPr lvl="1"/>
            <a:r>
              <a:rPr lang="en-US" dirty="0"/>
              <a:t>Anticipate 7.5% reduction from FY 2020</a:t>
            </a:r>
          </a:p>
          <a:p>
            <a:r>
              <a:rPr lang="en-US" dirty="0">
                <a:latin typeface="Segoe UI Semibold" panose="020B0702040204020203" pitchFamily="34" charset="0"/>
                <a:cs typeface="Segoe UI Semibold" panose="020B0702040204020203" pitchFamily="34" charset="0"/>
              </a:rPr>
              <a:t>HOME Program </a:t>
            </a:r>
            <a:r>
              <a:rPr lang="en-US" dirty="0"/>
              <a:t>- $2,093,000</a:t>
            </a:r>
          </a:p>
          <a:p>
            <a:pPr lvl="1"/>
            <a:r>
              <a:rPr lang="en-US" dirty="0"/>
              <a:t>Actual amount unknown at this time</a:t>
            </a:r>
          </a:p>
          <a:p>
            <a:pPr lvl="1"/>
            <a:r>
              <a:rPr lang="en-US" dirty="0"/>
              <a:t>Anticipate 15% reduction from FY 2020</a:t>
            </a:r>
          </a:p>
          <a:p>
            <a:r>
              <a:rPr lang="en-US" dirty="0">
                <a:latin typeface="Segoe UI Semibold" panose="020B0702040204020203" pitchFamily="34" charset="0"/>
                <a:cs typeface="Segoe UI Semibold" panose="020B0702040204020203" pitchFamily="34" charset="0"/>
              </a:rPr>
              <a:t>ESG Program </a:t>
            </a:r>
            <a:r>
              <a:rPr lang="en-US" dirty="0"/>
              <a:t>- $1,179,000</a:t>
            </a:r>
          </a:p>
          <a:p>
            <a:pPr lvl="1"/>
            <a:r>
              <a:rPr lang="en-US" dirty="0"/>
              <a:t>Actual amount unknown at this time</a:t>
            </a:r>
          </a:p>
          <a:p>
            <a:pPr lvl="1"/>
            <a:r>
              <a:rPr lang="en-US" dirty="0"/>
              <a:t>Anticipate 4.3% reduction from FY 2020</a:t>
            </a:r>
          </a:p>
          <a:p>
            <a:endParaRPr lang="en-US" dirty="0"/>
          </a:p>
        </p:txBody>
      </p:sp>
    </p:spTree>
    <p:extLst>
      <p:ext uri="{BB962C8B-B14F-4D97-AF65-F5344CB8AC3E}">
        <p14:creationId xmlns:p14="http://schemas.microsoft.com/office/powerpoint/2010/main" val="3835611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A6183-EF84-5DEB-5F1F-9F43C083E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B3B07-8889-AD0D-6067-168F4677DA09}"/>
              </a:ext>
            </a:extLst>
          </p:cNvPr>
          <p:cNvSpPr>
            <a:spLocks noGrp="1"/>
          </p:cNvSpPr>
          <p:nvPr>
            <p:ph type="title"/>
          </p:nvPr>
        </p:nvSpPr>
        <p:spPr/>
        <p:txBody>
          <a:bodyPr>
            <a:normAutofit/>
          </a:bodyPr>
          <a:lstStyle/>
          <a:p>
            <a:r>
              <a:rPr lang="en-US" dirty="0"/>
              <a:t>Activity Timeliness and Targeted Completions</a:t>
            </a:r>
          </a:p>
        </p:txBody>
      </p:sp>
      <p:sp>
        <p:nvSpPr>
          <p:cNvPr id="3" name="Content Placeholder 2">
            <a:extLst>
              <a:ext uri="{FF2B5EF4-FFF2-40B4-BE49-F238E27FC236}">
                <a16:creationId xmlns:a16="http://schemas.microsoft.com/office/drawing/2014/main" id="{EA4E6544-C812-62E9-C377-591F3D7E557C}"/>
              </a:ext>
            </a:extLst>
          </p:cNvPr>
          <p:cNvSpPr>
            <a:spLocks noGrp="1"/>
          </p:cNvSpPr>
          <p:nvPr>
            <p:ph idx="1"/>
          </p:nvPr>
        </p:nvSpPr>
        <p:spPr/>
        <p:txBody>
          <a:bodyPr/>
          <a:lstStyle/>
          <a:p>
            <a:pPr>
              <a:lnSpc>
                <a:spcPct val="100000"/>
              </a:lnSpc>
            </a:pPr>
            <a:r>
              <a:rPr lang="en-US" dirty="0"/>
              <a:t>In an effort to reduce the number of open activities, HUD is requiring more detailed project descriptions, project timelines, &amp; completion date targets. Funding applications request this information</a:t>
            </a:r>
          </a:p>
          <a:p>
            <a:pPr>
              <a:lnSpc>
                <a:spcPct val="100000"/>
              </a:lnSpc>
            </a:pPr>
            <a:r>
              <a:rPr lang="en-US" dirty="0"/>
              <a:t>Any activity type that is currently flagged by HUD will not be awarded new funds unless a detailed remediation plan acceptable to HUD has been submitted</a:t>
            </a:r>
          </a:p>
          <a:p>
            <a:pPr>
              <a:lnSpc>
                <a:spcPct val="100000"/>
              </a:lnSpc>
            </a:pPr>
            <a:r>
              <a:rPr lang="en-US" dirty="0"/>
              <a:t>Check with your Community Development Representative to determine activity status prior to submitting your application</a:t>
            </a:r>
          </a:p>
          <a:p>
            <a:pPr marL="0" indent="0">
              <a:buNone/>
            </a:pPr>
            <a:endParaRPr lang="en-US" dirty="0"/>
          </a:p>
        </p:txBody>
      </p:sp>
    </p:spTree>
    <p:extLst>
      <p:ext uri="{BB962C8B-B14F-4D97-AF65-F5344CB8AC3E}">
        <p14:creationId xmlns:p14="http://schemas.microsoft.com/office/powerpoint/2010/main" val="771466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1BC8-DD42-7D1D-E227-C5160A74C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0BE35-FD38-2109-14F1-A905D093A520}"/>
              </a:ext>
            </a:extLst>
          </p:cNvPr>
          <p:cNvSpPr>
            <a:spLocks noGrp="1"/>
          </p:cNvSpPr>
          <p:nvPr>
            <p:ph type="title"/>
          </p:nvPr>
        </p:nvSpPr>
        <p:spPr/>
        <p:txBody>
          <a:bodyPr/>
          <a:lstStyle/>
          <a:p>
            <a:r>
              <a:rPr lang="en-US" dirty="0"/>
              <a:t>Activity Timelines and Targeted Completions </a:t>
            </a:r>
          </a:p>
        </p:txBody>
      </p:sp>
      <p:sp>
        <p:nvSpPr>
          <p:cNvPr id="3" name="Content Placeholder 2">
            <a:extLst>
              <a:ext uri="{FF2B5EF4-FFF2-40B4-BE49-F238E27FC236}">
                <a16:creationId xmlns:a16="http://schemas.microsoft.com/office/drawing/2014/main" id="{B608EDA9-9D84-32D9-8A45-C9DB8183CE51}"/>
              </a:ext>
            </a:extLst>
          </p:cNvPr>
          <p:cNvSpPr>
            <a:spLocks noGrp="1"/>
          </p:cNvSpPr>
          <p:nvPr>
            <p:ph idx="1"/>
          </p:nvPr>
        </p:nvSpPr>
        <p:spPr/>
        <p:txBody>
          <a:bodyPr/>
          <a:lstStyle/>
          <a:p>
            <a:pPr marL="0" indent="0">
              <a:buNone/>
            </a:pPr>
            <a:r>
              <a:rPr lang="en-US" dirty="0"/>
              <a:t>Project schedule for projects involving construction: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i="1" dirty="0"/>
              <a:t>*Applications submitted without this information will be returned </a:t>
            </a:r>
          </a:p>
          <a:p>
            <a:pPr marL="0" indent="0">
              <a:buNone/>
            </a:pPr>
            <a:endParaRPr lang="en-US" dirty="0"/>
          </a:p>
        </p:txBody>
      </p:sp>
      <p:graphicFrame>
        <p:nvGraphicFramePr>
          <p:cNvPr id="4" name="Table 3">
            <a:extLst>
              <a:ext uri="{FF2B5EF4-FFF2-40B4-BE49-F238E27FC236}">
                <a16:creationId xmlns:a16="http://schemas.microsoft.com/office/drawing/2014/main" id="{5229DED5-4253-8227-9FF4-A9629A6C996B}"/>
              </a:ext>
            </a:extLst>
          </p:cNvPr>
          <p:cNvGraphicFramePr>
            <a:graphicFrameLocks noGrp="1"/>
          </p:cNvGraphicFramePr>
          <p:nvPr>
            <p:extLst>
              <p:ext uri="{D42A27DB-BD31-4B8C-83A1-F6EECF244321}">
                <p14:modId xmlns:p14="http://schemas.microsoft.com/office/powerpoint/2010/main" val="2082147145"/>
              </p:ext>
            </p:extLst>
          </p:nvPr>
        </p:nvGraphicFramePr>
        <p:xfrm>
          <a:off x="714619" y="2200275"/>
          <a:ext cx="7495931" cy="1981200"/>
        </p:xfrm>
        <a:graphic>
          <a:graphicData uri="http://schemas.openxmlformats.org/drawingml/2006/table">
            <a:tbl>
              <a:tblPr firstRow="1" bandRow="1">
                <a:tableStyleId>{5C22544A-7EE6-4342-B048-85BDC9FD1C3A}</a:tableStyleId>
              </a:tblPr>
              <a:tblGrid>
                <a:gridCol w="3323981">
                  <a:extLst>
                    <a:ext uri="{9D8B030D-6E8A-4147-A177-3AD203B41FA5}">
                      <a16:colId xmlns:a16="http://schemas.microsoft.com/office/drawing/2014/main" val="2248568999"/>
                    </a:ext>
                  </a:extLst>
                </a:gridCol>
                <a:gridCol w="4171950">
                  <a:extLst>
                    <a:ext uri="{9D8B030D-6E8A-4147-A177-3AD203B41FA5}">
                      <a16:colId xmlns:a16="http://schemas.microsoft.com/office/drawing/2014/main" val="3889532879"/>
                    </a:ext>
                  </a:extLst>
                </a:gridCol>
              </a:tblGrid>
              <a:tr h="370840">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Phases</a:t>
                      </a: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Anticipated Completion Date</a:t>
                      </a: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8920374"/>
                  </a:ext>
                </a:extLst>
              </a:tr>
              <a:tr h="370840">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Architectural/Engineering</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en-US" sz="2000" u="sng" kern="1200" dirty="0">
                          <a:solidFill>
                            <a:srgbClr val="213A71"/>
                          </a:solidFill>
                          <a:latin typeface="Segoe UI" panose="020B0502040204020203" pitchFamily="34" charset="0"/>
                          <a:ea typeface="+mn-ea"/>
                          <a:cs typeface="Segoe UI" panose="020B0502040204020203" pitchFamily="34" charset="0"/>
                        </a:rPr>
                        <a:t>MM/YYYY</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008926049"/>
                  </a:ext>
                </a:extLst>
              </a:tr>
              <a:tr h="370840">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Bid Phase</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kern="1200" dirty="0">
                          <a:solidFill>
                            <a:srgbClr val="213A71"/>
                          </a:solidFill>
                          <a:latin typeface="Segoe UI" panose="020B0502040204020203" pitchFamily="34" charset="0"/>
                          <a:ea typeface="+mn-ea"/>
                          <a:cs typeface="Segoe UI" panose="020B0502040204020203" pitchFamily="34" charset="0"/>
                        </a:rPr>
                        <a:t>MM/YYYY</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22517756"/>
                  </a:ext>
                </a:extLst>
              </a:tr>
              <a:tr h="370840">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Construction Phase</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kern="1200" dirty="0">
                          <a:solidFill>
                            <a:srgbClr val="213A71"/>
                          </a:solidFill>
                          <a:latin typeface="Segoe UI" panose="020B0502040204020203" pitchFamily="34" charset="0"/>
                          <a:ea typeface="+mn-ea"/>
                          <a:cs typeface="Segoe UI" panose="020B0502040204020203" pitchFamily="34" charset="0"/>
                        </a:rPr>
                        <a:t>MM/YYYY</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214651760"/>
                  </a:ext>
                </a:extLst>
              </a:tr>
              <a:tr h="370840">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Completion Date </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kern="1200" dirty="0">
                          <a:solidFill>
                            <a:srgbClr val="213A71"/>
                          </a:solidFill>
                          <a:latin typeface="Segoe UI" panose="020B0502040204020203" pitchFamily="34" charset="0"/>
                          <a:ea typeface="+mn-ea"/>
                          <a:cs typeface="Segoe UI" panose="020B0502040204020203" pitchFamily="34" charset="0"/>
                        </a:rPr>
                        <a:t>MM/YYYY</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2147022475"/>
                  </a:ext>
                </a:extLst>
              </a:tr>
            </a:tbl>
          </a:graphicData>
        </a:graphic>
      </p:graphicFrame>
    </p:spTree>
    <p:extLst>
      <p:ext uri="{BB962C8B-B14F-4D97-AF65-F5344CB8AC3E}">
        <p14:creationId xmlns:p14="http://schemas.microsoft.com/office/powerpoint/2010/main" val="42116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5D1C-1BCE-C51F-204D-0AC93C21E744}"/>
              </a:ext>
            </a:extLst>
          </p:cNvPr>
          <p:cNvSpPr>
            <a:spLocks noGrp="1"/>
          </p:cNvSpPr>
          <p:nvPr>
            <p:ph type="title"/>
          </p:nvPr>
        </p:nvSpPr>
        <p:spPr/>
        <p:txBody>
          <a:bodyPr/>
          <a:lstStyle/>
          <a:p>
            <a:r>
              <a:rPr lang="en-US" dirty="0"/>
              <a:t>Five-Year Consolidated Plan </a:t>
            </a:r>
          </a:p>
        </p:txBody>
      </p:sp>
    </p:spTree>
    <p:extLst>
      <p:ext uri="{BB962C8B-B14F-4D97-AF65-F5344CB8AC3E}">
        <p14:creationId xmlns:p14="http://schemas.microsoft.com/office/powerpoint/2010/main" val="656180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929E2-39B5-84E5-8255-79B2AC376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01768-1EDA-4402-7526-4A336ABC7923}"/>
              </a:ext>
            </a:extLst>
          </p:cNvPr>
          <p:cNvSpPr>
            <a:spLocks noGrp="1"/>
          </p:cNvSpPr>
          <p:nvPr>
            <p:ph type="title"/>
          </p:nvPr>
        </p:nvSpPr>
        <p:spPr/>
        <p:txBody>
          <a:bodyPr/>
          <a:lstStyle/>
          <a:p>
            <a:r>
              <a:rPr lang="en-US" dirty="0"/>
              <a:t>Activity Timelines and Targeted Completions</a:t>
            </a:r>
          </a:p>
        </p:txBody>
      </p:sp>
      <p:sp>
        <p:nvSpPr>
          <p:cNvPr id="3" name="Content Placeholder 2">
            <a:extLst>
              <a:ext uri="{FF2B5EF4-FFF2-40B4-BE49-F238E27FC236}">
                <a16:creationId xmlns:a16="http://schemas.microsoft.com/office/drawing/2014/main" id="{33A901DD-D4ED-D6E2-FE0B-3B894FF004D6}"/>
              </a:ext>
            </a:extLst>
          </p:cNvPr>
          <p:cNvSpPr>
            <a:spLocks noGrp="1"/>
          </p:cNvSpPr>
          <p:nvPr>
            <p:ph idx="1"/>
          </p:nvPr>
        </p:nvSpPr>
        <p:spPr/>
        <p:txBody>
          <a:bodyPr>
            <a:normAutofit/>
          </a:bodyPr>
          <a:lstStyle/>
          <a:p>
            <a:pPr marL="0" indent="0">
              <a:buNone/>
            </a:pPr>
            <a:r>
              <a:rPr lang="en-US" b="1" dirty="0"/>
              <a:t>Public Service Activities </a:t>
            </a:r>
          </a:p>
          <a:p>
            <a:pPr>
              <a:lnSpc>
                <a:spcPct val="100000"/>
              </a:lnSpc>
            </a:pPr>
            <a:r>
              <a:rPr lang="en-US" dirty="0"/>
              <a:t>Project Schedule for Public Service Activities will be for two years from September 1, 2025 – August 31, 2027</a:t>
            </a:r>
          </a:p>
          <a:p>
            <a:pPr>
              <a:lnSpc>
                <a:spcPct val="100000"/>
              </a:lnSpc>
            </a:pPr>
            <a:r>
              <a:rPr lang="en-US" dirty="0"/>
              <a:t>Any public service fund balances remaining after two years may be transferred to other activities* </a:t>
            </a:r>
          </a:p>
          <a:p>
            <a:endParaRPr lang="en-US" dirty="0"/>
          </a:p>
          <a:p>
            <a:pPr marL="0" indent="0">
              <a:buNone/>
            </a:pPr>
            <a:r>
              <a:rPr lang="en-US" sz="1800" i="1" dirty="0"/>
              <a:t>*This may require a contract amendment</a:t>
            </a:r>
          </a:p>
        </p:txBody>
      </p:sp>
    </p:spTree>
    <p:extLst>
      <p:ext uri="{BB962C8B-B14F-4D97-AF65-F5344CB8AC3E}">
        <p14:creationId xmlns:p14="http://schemas.microsoft.com/office/powerpoint/2010/main" val="808479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B2615-B048-43AA-6473-3B794CB05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8EBCB-4AE6-4EE8-8B0F-8D4F7AF1D295}"/>
              </a:ext>
            </a:extLst>
          </p:cNvPr>
          <p:cNvSpPr>
            <a:spLocks noGrp="1"/>
          </p:cNvSpPr>
          <p:nvPr>
            <p:ph type="title"/>
          </p:nvPr>
        </p:nvSpPr>
        <p:spPr/>
        <p:txBody>
          <a:bodyPr/>
          <a:lstStyle/>
          <a:p>
            <a:r>
              <a:rPr lang="en-US" dirty="0"/>
              <a:t>2025 Application Process</a:t>
            </a:r>
          </a:p>
        </p:txBody>
      </p:sp>
      <p:sp>
        <p:nvSpPr>
          <p:cNvPr id="3" name="Content Placeholder 2">
            <a:extLst>
              <a:ext uri="{FF2B5EF4-FFF2-40B4-BE49-F238E27FC236}">
                <a16:creationId xmlns:a16="http://schemas.microsoft.com/office/drawing/2014/main" id="{1524679D-CF66-BFC8-B105-0F57EF241C50}"/>
              </a:ext>
            </a:extLst>
          </p:cNvPr>
          <p:cNvSpPr>
            <a:spLocks noGrp="1"/>
          </p:cNvSpPr>
          <p:nvPr>
            <p:ph idx="1"/>
          </p:nvPr>
        </p:nvSpPr>
        <p:spPr/>
        <p:txBody>
          <a:bodyPr>
            <a:normAutofit/>
          </a:bodyPr>
          <a:lstStyle/>
          <a:p>
            <a:pPr>
              <a:lnSpc>
                <a:spcPct val="100000"/>
              </a:lnSpc>
            </a:pPr>
            <a:r>
              <a:rPr lang="en-US" dirty="0"/>
              <a:t>Municipalities are to schedule public hearings prior to finalizing funding decisions</a:t>
            </a:r>
          </a:p>
          <a:p>
            <a:r>
              <a:rPr lang="en-US" dirty="0"/>
              <a:t>Pre-submission meetings with selected consortium members</a:t>
            </a:r>
          </a:p>
          <a:p>
            <a:r>
              <a:rPr lang="en-US" dirty="0"/>
              <a:t>CD Reps will contact you to schedule</a:t>
            </a:r>
          </a:p>
          <a:p>
            <a:r>
              <a:rPr lang="en-US" i="1" dirty="0"/>
              <a:t>Timely Submission of Funding Applications is Imperative!</a:t>
            </a:r>
          </a:p>
          <a:p>
            <a:endParaRPr lang="en-US" dirty="0"/>
          </a:p>
        </p:txBody>
      </p:sp>
    </p:spTree>
    <p:extLst>
      <p:ext uri="{BB962C8B-B14F-4D97-AF65-F5344CB8AC3E}">
        <p14:creationId xmlns:p14="http://schemas.microsoft.com/office/powerpoint/2010/main" val="1952816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EEBE2-69F9-7500-C3A5-33768C58A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517AE-5E0D-19F7-B46E-74D076D7C79C}"/>
              </a:ext>
            </a:extLst>
          </p:cNvPr>
          <p:cNvSpPr>
            <a:spLocks noGrp="1"/>
          </p:cNvSpPr>
          <p:nvPr>
            <p:ph type="title"/>
          </p:nvPr>
        </p:nvSpPr>
        <p:spPr/>
        <p:txBody>
          <a:bodyPr/>
          <a:lstStyle/>
          <a:p>
            <a:r>
              <a:rPr lang="en-US" dirty="0"/>
              <a:t>2025 Application Process</a:t>
            </a:r>
          </a:p>
        </p:txBody>
      </p:sp>
      <p:sp>
        <p:nvSpPr>
          <p:cNvPr id="3" name="Content Placeholder 2">
            <a:extLst>
              <a:ext uri="{FF2B5EF4-FFF2-40B4-BE49-F238E27FC236}">
                <a16:creationId xmlns:a16="http://schemas.microsoft.com/office/drawing/2014/main" id="{8172E5AB-3219-D666-0603-62134A6289E6}"/>
              </a:ext>
            </a:extLst>
          </p:cNvPr>
          <p:cNvSpPr>
            <a:spLocks noGrp="1"/>
          </p:cNvSpPr>
          <p:nvPr>
            <p:ph idx="1"/>
          </p:nvPr>
        </p:nvSpPr>
        <p:spPr/>
        <p:txBody>
          <a:bodyPr/>
          <a:lstStyle/>
          <a:p>
            <a:pPr marL="0" indent="0">
              <a:buNone/>
            </a:pPr>
            <a:r>
              <a:rPr lang="en-US" dirty="0"/>
              <a:t>Public Service Applications: </a:t>
            </a:r>
          </a:p>
          <a:p>
            <a:r>
              <a:rPr lang="en-US" dirty="0"/>
              <a:t>Countywide vs. Local Service Area </a:t>
            </a:r>
          </a:p>
          <a:p>
            <a:pPr lvl="1"/>
            <a:r>
              <a:rPr lang="en-US" dirty="0"/>
              <a:t>Minimum allocation for public service activities is $4,000.00 for local programs</a:t>
            </a:r>
          </a:p>
          <a:p>
            <a:pPr lvl="1"/>
            <a:r>
              <a:rPr lang="en-US" dirty="0"/>
              <a:t>Countywide service areas will be assessed on an individual basis</a:t>
            </a:r>
          </a:p>
        </p:txBody>
      </p:sp>
    </p:spTree>
    <p:extLst>
      <p:ext uri="{BB962C8B-B14F-4D97-AF65-F5344CB8AC3E}">
        <p14:creationId xmlns:p14="http://schemas.microsoft.com/office/powerpoint/2010/main" val="3364731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516D-3065-FA8A-625D-AAF5D70CE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AD290-12CC-C97C-F9F4-F07858287937}"/>
              </a:ext>
            </a:extLst>
          </p:cNvPr>
          <p:cNvSpPr>
            <a:spLocks noGrp="1"/>
          </p:cNvSpPr>
          <p:nvPr>
            <p:ph type="title"/>
          </p:nvPr>
        </p:nvSpPr>
        <p:spPr/>
        <p:txBody>
          <a:bodyPr/>
          <a:lstStyle/>
          <a:p>
            <a:r>
              <a:rPr lang="en-US" dirty="0"/>
              <a:t>Application Process </a:t>
            </a:r>
          </a:p>
        </p:txBody>
      </p:sp>
      <p:sp>
        <p:nvSpPr>
          <p:cNvPr id="3" name="Content Placeholder 2">
            <a:extLst>
              <a:ext uri="{FF2B5EF4-FFF2-40B4-BE49-F238E27FC236}">
                <a16:creationId xmlns:a16="http://schemas.microsoft.com/office/drawing/2014/main" id="{8D4A4AD3-7BE8-B0E6-1A52-DF01C2F65840}"/>
              </a:ext>
            </a:extLst>
          </p:cNvPr>
          <p:cNvSpPr>
            <a:spLocks noGrp="1"/>
          </p:cNvSpPr>
          <p:nvPr>
            <p:ph idx="1"/>
          </p:nvPr>
        </p:nvSpPr>
        <p:spPr/>
        <p:txBody>
          <a:bodyPr/>
          <a:lstStyle/>
          <a:p>
            <a:pPr marL="0" indent="0">
              <a:buNone/>
            </a:pPr>
            <a:r>
              <a:rPr lang="en-US" b="1" dirty="0"/>
              <a:t>Important Dates:</a:t>
            </a:r>
          </a:p>
          <a:p>
            <a:pPr marL="0" indent="0">
              <a:buNone/>
            </a:pPr>
            <a:r>
              <a:rPr lang="en-US" b="1" dirty="0"/>
              <a:t> </a:t>
            </a:r>
          </a:p>
          <a:p>
            <a:pPr marL="0" indent="0">
              <a:buNone/>
            </a:pPr>
            <a:endParaRPr lang="en-US" b="1" dirty="0"/>
          </a:p>
        </p:txBody>
      </p:sp>
      <p:graphicFrame>
        <p:nvGraphicFramePr>
          <p:cNvPr id="4" name="Table 3">
            <a:extLst>
              <a:ext uri="{FF2B5EF4-FFF2-40B4-BE49-F238E27FC236}">
                <a16:creationId xmlns:a16="http://schemas.microsoft.com/office/drawing/2014/main" id="{EC3991CA-3DBB-A43A-E8DC-00E21AA5E33E}"/>
              </a:ext>
            </a:extLst>
          </p:cNvPr>
          <p:cNvGraphicFramePr>
            <a:graphicFrameLocks noGrp="1"/>
          </p:cNvGraphicFramePr>
          <p:nvPr>
            <p:extLst>
              <p:ext uri="{D42A27DB-BD31-4B8C-83A1-F6EECF244321}">
                <p14:modId xmlns:p14="http://schemas.microsoft.com/office/powerpoint/2010/main" val="4267923391"/>
              </p:ext>
            </p:extLst>
          </p:nvPr>
        </p:nvGraphicFramePr>
        <p:xfrm>
          <a:off x="647944" y="2055240"/>
          <a:ext cx="10667756" cy="2696338"/>
        </p:xfrm>
        <a:graphic>
          <a:graphicData uri="http://schemas.openxmlformats.org/drawingml/2006/table">
            <a:tbl>
              <a:tblPr firstRow="1" bandRow="1">
                <a:tableStyleId>{5C22544A-7EE6-4342-B048-85BDC9FD1C3A}</a:tableStyleId>
              </a:tblPr>
              <a:tblGrid>
                <a:gridCol w="1771406">
                  <a:extLst>
                    <a:ext uri="{9D8B030D-6E8A-4147-A177-3AD203B41FA5}">
                      <a16:colId xmlns:a16="http://schemas.microsoft.com/office/drawing/2014/main" val="2248568999"/>
                    </a:ext>
                  </a:extLst>
                </a:gridCol>
                <a:gridCol w="847725">
                  <a:extLst>
                    <a:ext uri="{9D8B030D-6E8A-4147-A177-3AD203B41FA5}">
                      <a16:colId xmlns:a16="http://schemas.microsoft.com/office/drawing/2014/main" val="1979011745"/>
                    </a:ext>
                  </a:extLst>
                </a:gridCol>
                <a:gridCol w="8048625">
                  <a:extLst>
                    <a:ext uri="{9D8B030D-6E8A-4147-A177-3AD203B41FA5}">
                      <a16:colId xmlns:a16="http://schemas.microsoft.com/office/drawing/2014/main" val="3889532879"/>
                    </a:ext>
                  </a:extLst>
                </a:gridCol>
              </a:tblGrid>
              <a:tr h="583185">
                <a:tc>
                  <a:txBody>
                    <a:bodyPr/>
                    <a:lstStyle/>
                    <a:p>
                      <a:r>
                        <a:rPr lang="en-US" sz="2000" b="0" kern="1200" dirty="0">
                          <a:solidFill>
                            <a:srgbClr val="213A71"/>
                          </a:solidFill>
                          <a:latin typeface="Segoe UI" panose="020B0502040204020203" pitchFamily="34" charset="0"/>
                          <a:ea typeface="+mn-ea"/>
                          <a:cs typeface="Segoe UI" panose="020B0502040204020203" pitchFamily="34" charset="0"/>
                        </a:rPr>
                        <a:t>March 19</a:t>
                      </a:r>
                      <a:r>
                        <a:rPr lang="en-US" sz="2000" b="0" kern="1200" baseline="30000" dirty="0">
                          <a:solidFill>
                            <a:srgbClr val="213A71"/>
                          </a:solidFill>
                          <a:latin typeface="Segoe UI" panose="020B0502040204020203" pitchFamily="34" charset="0"/>
                          <a:ea typeface="+mn-ea"/>
                          <a:cs typeface="Segoe UI" panose="020B0502040204020203" pitchFamily="34" charset="0"/>
                        </a:rPr>
                        <a:t>th</a:t>
                      </a:r>
                      <a:r>
                        <a:rPr lang="en-US" sz="2000" b="0" kern="1200" dirty="0">
                          <a:solidFill>
                            <a:srgbClr val="213A71"/>
                          </a:solidFill>
                          <a:latin typeface="Segoe UI" panose="020B0502040204020203" pitchFamily="34" charset="0"/>
                          <a:ea typeface="+mn-ea"/>
                          <a:cs typeface="Segoe UI" panose="020B050204020402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u="none" kern="1200" dirty="0">
                          <a:solidFill>
                            <a:srgbClr val="213A71"/>
                          </a:solidFill>
                          <a:latin typeface="Segoe UI" panose="020B0502040204020203" pitchFamily="34" charset="0"/>
                          <a:ea typeface="+mn-ea"/>
                          <a:cs typeface="Segoe UI" panose="020B0502040204020203" pitchFamily="34" charset="0"/>
                        </a:rPr>
                        <a:t>Final applications should be submitted to OCD</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20374"/>
                  </a:ext>
                </a:extLst>
              </a:tr>
              <a:tr h="828675">
                <a:tc>
                  <a:txBody>
                    <a:bodyPr/>
                    <a:lstStyle/>
                    <a:p>
                      <a:r>
                        <a:rPr lang="en-US" sz="2000" b="0" kern="1200" dirty="0">
                          <a:solidFill>
                            <a:srgbClr val="213A71"/>
                          </a:solidFill>
                          <a:latin typeface="Segoe UI" panose="020B0502040204020203" pitchFamily="34" charset="0"/>
                          <a:ea typeface="+mn-ea"/>
                          <a:cs typeface="Segoe UI" panose="020B0502040204020203" pitchFamily="34" charset="0"/>
                        </a:rPr>
                        <a:t>May 5</a:t>
                      </a:r>
                      <a:r>
                        <a:rPr lang="en-US" sz="2000" b="0" kern="1200" baseline="30000" dirty="0">
                          <a:solidFill>
                            <a:srgbClr val="213A71"/>
                          </a:solidFill>
                          <a:latin typeface="Segoe UI" panose="020B0502040204020203" pitchFamily="34" charset="0"/>
                          <a:ea typeface="+mn-ea"/>
                          <a:cs typeface="Segoe UI" panose="020B0502040204020203" pitchFamily="34" charset="0"/>
                        </a:rPr>
                        <a:t>th</a:t>
                      </a:r>
                      <a:endParaRPr lang="en-US" sz="200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u="none" kern="1200" dirty="0">
                          <a:solidFill>
                            <a:srgbClr val="213A71"/>
                          </a:solidFill>
                          <a:latin typeface="Segoe UI" panose="020B0502040204020203" pitchFamily="34" charset="0"/>
                          <a:ea typeface="+mn-ea"/>
                          <a:cs typeface="Segoe UI" panose="020B0502040204020203" pitchFamily="34" charset="0"/>
                        </a:rPr>
                        <a:t>Final decisions made and Action Plan expected to be available for comment </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926049"/>
                  </a:ext>
                </a:extLst>
              </a:tr>
              <a:tr h="642239">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July 15</a:t>
                      </a:r>
                      <a:r>
                        <a:rPr lang="en-US" sz="2000" kern="1200" baseline="30000" dirty="0">
                          <a:solidFill>
                            <a:srgbClr val="213A71"/>
                          </a:solidFill>
                          <a:latin typeface="Segoe UI" panose="020B0502040204020203" pitchFamily="34" charset="0"/>
                          <a:ea typeface="+mn-ea"/>
                          <a:cs typeface="Segoe UI" panose="020B0502040204020203" pitchFamily="34" charset="0"/>
                        </a:rPr>
                        <a:t>th</a:t>
                      </a:r>
                      <a:r>
                        <a:rPr lang="en-US" sz="2000" kern="1200" dirty="0">
                          <a:solidFill>
                            <a:srgbClr val="213A71"/>
                          </a:solidFill>
                          <a:latin typeface="Segoe UI" panose="020B0502040204020203" pitchFamily="34" charset="0"/>
                          <a:ea typeface="+mn-ea"/>
                          <a:cs typeface="Segoe UI" panose="020B050204020402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Planned submission to HUD</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517756"/>
                  </a:ext>
                </a:extLst>
              </a:tr>
              <a:tr h="642239">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September 1</a:t>
                      </a:r>
                      <a:r>
                        <a:rPr lang="en-US" sz="2000" kern="1200" baseline="30000" dirty="0">
                          <a:solidFill>
                            <a:srgbClr val="213A71"/>
                          </a:solidFill>
                          <a:latin typeface="Segoe UI" panose="020B0502040204020203" pitchFamily="34" charset="0"/>
                          <a:ea typeface="+mn-ea"/>
                          <a:cs typeface="Segoe UI" panose="020B0502040204020203" pitchFamily="34" charset="0"/>
                        </a:rPr>
                        <a:t>st</a:t>
                      </a:r>
                      <a:r>
                        <a:rPr lang="en-US" sz="2000" kern="1200" dirty="0">
                          <a:solidFill>
                            <a:srgbClr val="213A71"/>
                          </a:solidFill>
                          <a:latin typeface="Segoe UI" panose="020B0502040204020203" pitchFamily="34" charset="0"/>
                          <a:ea typeface="+mn-ea"/>
                          <a:cs typeface="Segoe UI" panose="020B050204020402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2025 program year start date </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651760"/>
                  </a:ext>
                </a:extLst>
              </a:tr>
            </a:tbl>
          </a:graphicData>
        </a:graphic>
      </p:graphicFrame>
    </p:spTree>
    <p:extLst>
      <p:ext uri="{BB962C8B-B14F-4D97-AF65-F5344CB8AC3E}">
        <p14:creationId xmlns:p14="http://schemas.microsoft.com/office/powerpoint/2010/main" val="2662628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2882-4C5C-EAC8-5B45-1ABFB0E9B9FE}"/>
              </a:ext>
            </a:extLst>
          </p:cNvPr>
          <p:cNvSpPr>
            <a:spLocks noGrp="1"/>
          </p:cNvSpPr>
          <p:nvPr>
            <p:ph type="title"/>
          </p:nvPr>
        </p:nvSpPr>
        <p:spPr/>
        <p:txBody>
          <a:bodyPr/>
          <a:lstStyle/>
          <a:p>
            <a:r>
              <a:rPr lang="en-US" dirty="0"/>
              <a:t>Annual Reporting Requirements </a:t>
            </a:r>
          </a:p>
        </p:txBody>
      </p:sp>
      <p:sp>
        <p:nvSpPr>
          <p:cNvPr id="3" name="Content Placeholder 2">
            <a:extLst>
              <a:ext uri="{FF2B5EF4-FFF2-40B4-BE49-F238E27FC236}">
                <a16:creationId xmlns:a16="http://schemas.microsoft.com/office/drawing/2014/main" id="{4993CA72-BE9E-3CB0-A4C4-251553F1647B}"/>
              </a:ext>
            </a:extLst>
          </p:cNvPr>
          <p:cNvSpPr>
            <a:spLocks noGrp="1"/>
          </p:cNvSpPr>
          <p:nvPr>
            <p:ph idx="1"/>
          </p:nvPr>
        </p:nvSpPr>
        <p:spPr/>
        <p:txBody>
          <a:bodyPr/>
          <a:lstStyle/>
          <a:p>
            <a:pPr marL="0" indent="0">
              <a:buNone/>
            </a:pPr>
            <a:r>
              <a:rPr lang="en-US" b="1" dirty="0"/>
              <a:t>Important Dates:</a:t>
            </a:r>
          </a:p>
          <a:p>
            <a:pPr marL="0" indent="0">
              <a:buNone/>
            </a:pPr>
            <a:r>
              <a:rPr lang="en-US" b="1" dirty="0"/>
              <a:t> </a:t>
            </a:r>
          </a:p>
          <a:p>
            <a:pPr marL="0" indent="0">
              <a:buNone/>
            </a:pPr>
            <a:endParaRPr lang="en-US" b="1" dirty="0"/>
          </a:p>
        </p:txBody>
      </p:sp>
      <p:graphicFrame>
        <p:nvGraphicFramePr>
          <p:cNvPr id="4" name="Table 3">
            <a:extLst>
              <a:ext uri="{FF2B5EF4-FFF2-40B4-BE49-F238E27FC236}">
                <a16:creationId xmlns:a16="http://schemas.microsoft.com/office/drawing/2014/main" id="{3D9FA794-365A-7E5E-4D62-851CF307AD5A}"/>
              </a:ext>
            </a:extLst>
          </p:cNvPr>
          <p:cNvGraphicFramePr>
            <a:graphicFrameLocks noGrp="1"/>
          </p:cNvGraphicFramePr>
          <p:nvPr>
            <p:extLst>
              <p:ext uri="{D42A27DB-BD31-4B8C-83A1-F6EECF244321}">
                <p14:modId xmlns:p14="http://schemas.microsoft.com/office/powerpoint/2010/main" val="1046498317"/>
              </p:ext>
            </p:extLst>
          </p:nvPr>
        </p:nvGraphicFramePr>
        <p:xfrm>
          <a:off x="647944" y="2055240"/>
          <a:ext cx="10667756" cy="2747519"/>
        </p:xfrm>
        <a:graphic>
          <a:graphicData uri="http://schemas.openxmlformats.org/drawingml/2006/table">
            <a:tbl>
              <a:tblPr firstRow="1" bandRow="1">
                <a:tableStyleId>{5C22544A-7EE6-4342-B048-85BDC9FD1C3A}</a:tableStyleId>
              </a:tblPr>
              <a:tblGrid>
                <a:gridCol w="3676406">
                  <a:extLst>
                    <a:ext uri="{9D8B030D-6E8A-4147-A177-3AD203B41FA5}">
                      <a16:colId xmlns:a16="http://schemas.microsoft.com/office/drawing/2014/main" val="2248568999"/>
                    </a:ext>
                  </a:extLst>
                </a:gridCol>
                <a:gridCol w="676275">
                  <a:extLst>
                    <a:ext uri="{9D8B030D-6E8A-4147-A177-3AD203B41FA5}">
                      <a16:colId xmlns:a16="http://schemas.microsoft.com/office/drawing/2014/main" val="1979011745"/>
                    </a:ext>
                  </a:extLst>
                </a:gridCol>
                <a:gridCol w="6315075">
                  <a:extLst>
                    <a:ext uri="{9D8B030D-6E8A-4147-A177-3AD203B41FA5}">
                      <a16:colId xmlns:a16="http://schemas.microsoft.com/office/drawing/2014/main" val="3889532879"/>
                    </a:ext>
                  </a:extLst>
                </a:gridCol>
              </a:tblGrid>
              <a:tr h="762001">
                <a:tc>
                  <a:txBody>
                    <a:bodyPr/>
                    <a:lstStyle/>
                    <a:p>
                      <a:r>
                        <a:rPr lang="en-US" sz="2000" b="0" kern="1200" dirty="0">
                          <a:solidFill>
                            <a:srgbClr val="213A71"/>
                          </a:solidFill>
                          <a:latin typeface="Segoe UI" panose="020B0502040204020203" pitchFamily="34" charset="0"/>
                          <a:ea typeface="+mn-ea"/>
                          <a:cs typeface="Segoe UI" panose="020B0502040204020203" pitchFamily="34" charset="0"/>
                        </a:rPr>
                        <a:t>March 15</a:t>
                      </a:r>
                      <a:r>
                        <a:rPr lang="en-US" sz="2000" b="0" kern="1200" baseline="30000" dirty="0">
                          <a:solidFill>
                            <a:srgbClr val="213A71"/>
                          </a:solidFill>
                          <a:latin typeface="Segoe UI" panose="020B0502040204020203" pitchFamily="34" charset="0"/>
                          <a:ea typeface="+mn-ea"/>
                          <a:cs typeface="Segoe UI" panose="020B0502040204020203" pitchFamily="34" charset="0"/>
                        </a:rPr>
                        <a:t>th</a:t>
                      </a:r>
                      <a:r>
                        <a:rPr lang="en-US" sz="2000" b="0" kern="1200" dirty="0">
                          <a:solidFill>
                            <a:srgbClr val="213A71"/>
                          </a:solidFill>
                          <a:latin typeface="Segoe UI" panose="020B0502040204020203" pitchFamily="34" charset="0"/>
                          <a:ea typeface="+mn-ea"/>
                          <a:cs typeface="Segoe UI" panose="020B0502040204020203" pitchFamily="34" charset="0"/>
                        </a:rPr>
                        <a:t> and September 15</a:t>
                      </a:r>
                      <a:r>
                        <a:rPr lang="en-US" sz="2000" b="0" kern="1200" baseline="30000" dirty="0">
                          <a:solidFill>
                            <a:srgbClr val="213A71"/>
                          </a:solidFill>
                          <a:latin typeface="Segoe UI" panose="020B0502040204020203" pitchFamily="34" charset="0"/>
                          <a:ea typeface="+mn-ea"/>
                          <a:cs typeface="Segoe UI" panose="020B0502040204020203" pitchFamily="34" charset="0"/>
                        </a:rPr>
                        <a:t>th</a:t>
                      </a:r>
                      <a:r>
                        <a:rPr lang="en-US" sz="2000" b="0" kern="1200" dirty="0">
                          <a:solidFill>
                            <a:srgbClr val="213A71"/>
                          </a:solidFill>
                          <a:latin typeface="Segoe UI" panose="020B0502040204020203" pitchFamily="34" charset="0"/>
                          <a:ea typeface="+mn-ea"/>
                          <a:cs typeface="Segoe UI" panose="020B0502040204020203" pitchFamily="34" charset="0"/>
                        </a:rPr>
                        <a:t> (Semi –Annually)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u="none" kern="1200" dirty="0">
                          <a:solidFill>
                            <a:srgbClr val="213A71"/>
                          </a:solidFill>
                          <a:latin typeface="Segoe UI" panose="020B0502040204020203" pitchFamily="34" charset="0"/>
                          <a:ea typeface="+mn-ea"/>
                          <a:cs typeface="Segoe UI" panose="020B0502040204020203" pitchFamily="34" charset="0"/>
                        </a:rPr>
                        <a:t>HUD 4710 Semi-Annual Labor Standards</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20374"/>
                  </a:ext>
                </a:extLst>
              </a:tr>
              <a:tr h="642239">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September </a:t>
                      </a:r>
                      <a:r>
                        <a:rPr lang="en-US" sz="2000" b="0" kern="1200" dirty="0">
                          <a:solidFill>
                            <a:srgbClr val="213A71"/>
                          </a:solidFill>
                          <a:latin typeface="Segoe UI" panose="020B0502040204020203" pitchFamily="34" charset="0"/>
                          <a:ea typeface="+mn-ea"/>
                          <a:cs typeface="Segoe UI" panose="020B0502040204020203" pitchFamily="34" charset="0"/>
                        </a:rPr>
                        <a:t>15</a:t>
                      </a:r>
                      <a:r>
                        <a:rPr lang="en-US" sz="2000" b="0" kern="1200" baseline="30000" dirty="0">
                          <a:solidFill>
                            <a:srgbClr val="213A71"/>
                          </a:solidFill>
                          <a:latin typeface="Segoe UI" panose="020B0502040204020203" pitchFamily="34" charset="0"/>
                          <a:ea typeface="+mn-ea"/>
                          <a:cs typeface="Segoe UI" panose="020B0502040204020203" pitchFamily="34" charset="0"/>
                        </a:rPr>
                        <a:t>th</a:t>
                      </a:r>
                      <a:endParaRPr lang="en-US" sz="200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u="none" kern="1200" dirty="0">
                          <a:solidFill>
                            <a:srgbClr val="213A71"/>
                          </a:solidFill>
                          <a:latin typeface="Segoe UI" panose="020B0502040204020203" pitchFamily="34" charset="0"/>
                          <a:ea typeface="+mn-ea"/>
                          <a:cs typeface="Segoe UI" panose="020B0502040204020203" pitchFamily="34" charset="0"/>
                        </a:rPr>
                        <a:t>HUD 2516 Contract &amp; Sub-Contract Activity</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926049"/>
                  </a:ext>
                </a:extLst>
              </a:tr>
              <a:tr h="642239">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October 15</a:t>
                      </a:r>
                      <a:r>
                        <a:rPr lang="en-US" sz="2000" kern="1200" baseline="30000" dirty="0">
                          <a:solidFill>
                            <a:srgbClr val="213A71"/>
                          </a:solidFill>
                          <a:latin typeface="Segoe UI" panose="020B0502040204020203" pitchFamily="34" charset="0"/>
                          <a:ea typeface="+mn-ea"/>
                          <a:cs typeface="Segoe UI" panose="020B0502040204020203" pitchFamily="34" charset="0"/>
                        </a:rPr>
                        <a:t>th</a:t>
                      </a:r>
                      <a:r>
                        <a:rPr lang="en-US" sz="2000" kern="1200" dirty="0">
                          <a:solidFill>
                            <a:srgbClr val="213A71"/>
                          </a:solidFill>
                          <a:latin typeface="Segoe UI" panose="020B0502040204020203" pitchFamily="34" charset="0"/>
                          <a:ea typeface="+mn-ea"/>
                          <a:cs typeface="Segoe UI" panose="020B050204020402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Section 3 Annual Compliance Report</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517756"/>
                  </a:ext>
                </a:extLst>
              </a:tr>
              <a:tr h="642239">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October 15</a:t>
                      </a:r>
                      <a:r>
                        <a:rPr lang="en-US" sz="2000" kern="1200" baseline="30000" dirty="0">
                          <a:solidFill>
                            <a:srgbClr val="213A71"/>
                          </a:solidFill>
                          <a:latin typeface="Segoe UI" panose="020B0502040204020203" pitchFamily="34" charset="0"/>
                          <a:ea typeface="+mn-ea"/>
                          <a:cs typeface="Segoe UI" panose="020B0502040204020203" pitchFamily="34" charset="0"/>
                        </a:rPr>
                        <a:t>th</a:t>
                      </a:r>
                      <a:r>
                        <a:rPr lang="en-US" sz="2000" kern="1200" dirty="0">
                          <a:solidFill>
                            <a:srgbClr val="213A71"/>
                          </a:solidFill>
                          <a:latin typeface="Segoe UI" panose="020B0502040204020203" pitchFamily="34" charset="0"/>
                          <a:ea typeface="+mn-ea"/>
                          <a:cs typeface="Segoe UI" panose="020B050204020402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Consolidated Annual Performance Evaluation Report (CAPER)</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651760"/>
                  </a:ext>
                </a:extLst>
              </a:tr>
            </a:tbl>
          </a:graphicData>
        </a:graphic>
      </p:graphicFrame>
    </p:spTree>
    <p:extLst>
      <p:ext uri="{BB962C8B-B14F-4D97-AF65-F5344CB8AC3E}">
        <p14:creationId xmlns:p14="http://schemas.microsoft.com/office/powerpoint/2010/main" val="3009664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51DB4-8034-0DE0-AF79-6ED480A79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4AB0B-F0A6-E1F8-03A2-14D5A4E1B6A9}"/>
              </a:ext>
            </a:extLst>
          </p:cNvPr>
          <p:cNvSpPr>
            <a:spLocks noGrp="1"/>
          </p:cNvSpPr>
          <p:nvPr>
            <p:ph type="title"/>
          </p:nvPr>
        </p:nvSpPr>
        <p:spPr/>
        <p:txBody>
          <a:bodyPr/>
          <a:lstStyle/>
          <a:p>
            <a:r>
              <a:rPr lang="en-US" dirty="0"/>
              <a:t>2025 Application Process</a:t>
            </a:r>
          </a:p>
        </p:txBody>
      </p:sp>
      <p:sp>
        <p:nvSpPr>
          <p:cNvPr id="3" name="Content Placeholder 2">
            <a:extLst>
              <a:ext uri="{FF2B5EF4-FFF2-40B4-BE49-F238E27FC236}">
                <a16:creationId xmlns:a16="http://schemas.microsoft.com/office/drawing/2014/main" id="{57FCB6B0-BF5F-9E05-1E80-611BF5D21741}"/>
              </a:ext>
            </a:extLst>
          </p:cNvPr>
          <p:cNvSpPr>
            <a:spLocks noGrp="1"/>
          </p:cNvSpPr>
          <p:nvPr>
            <p:ph idx="1"/>
          </p:nvPr>
        </p:nvSpPr>
        <p:spPr>
          <a:xfrm>
            <a:off x="647944" y="1253330"/>
            <a:ext cx="10515600" cy="5242720"/>
          </a:xfrm>
        </p:spPr>
        <p:txBody>
          <a:bodyPr/>
          <a:lstStyle/>
          <a:p>
            <a:pPr marL="0" indent="0" algn="ctr">
              <a:buNone/>
            </a:pPr>
            <a:r>
              <a:rPr lang="en-US" dirty="0"/>
              <a:t>NC OCD utilizes an on-line Funding Application platform hosted by</a:t>
            </a:r>
          </a:p>
          <a:p>
            <a:pPr marL="0" indent="0" algn="ctr">
              <a:buNone/>
            </a:pPr>
            <a:endParaRPr lang="en-US" dirty="0"/>
          </a:p>
          <a:p>
            <a:pPr marL="0" indent="0" algn="ctr">
              <a:buNone/>
            </a:pPr>
            <a:endParaRPr lang="en-US" dirty="0"/>
          </a:p>
          <a:p>
            <a:pPr marL="0" indent="0" algn="ctr">
              <a:buNone/>
            </a:pPr>
            <a:r>
              <a:rPr lang="en-US" dirty="0"/>
              <a:t>Link to Neighborly Grants Applications </a:t>
            </a:r>
          </a:p>
          <a:p>
            <a:pPr marL="0" indent="0" algn="ctr">
              <a:buNone/>
            </a:pPr>
            <a:r>
              <a:rPr lang="en-US" dirty="0"/>
              <a:t>IS EXPECTED TO BE AVAILABLE ON JANUARY 29 AT OCD WEBSITE:</a:t>
            </a:r>
          </a:p>
          <a:p>
            <a:pPr marL="0" indent="0" algn="ctr">
              <a:buNone/>
            </a:pPr>
            <a:r>
              <a:rPr lang="en-US" altLang="en-US" sz="2000" i="1" dirty="0"/>
              <a:t>https://www.nassaucountyny.gov/1524/Community-Development</a:t>
            </a:r>
          </a:p>
          <a:p>
            <a:pPr marL="0" indent="0" algn="ctr">
              <a:buNone/>
            </a:pPr>
            <a:r>
              <a:rPr lang="en-US" sz="2000" dirty="0"/>
              <a:t>Under “Spotlight” Headings </a:t>
            </a:r>
          </a:p>
        </p:txBody>
      </p:sp>
      <p:pic>
        <p:nvPicPr>
          <p:cNvPr id="4" name="Picture 5" descr="Text&#10;&#10;Description automatically generated">
            <a:extLst>
              <a:ext uri="{FF2B5EF4-FFF2-40B4-BE49-F238E27FC236}">
                <a16:creationId xmlns:a16="http://schemas.microsoft.com/office/drawing/2014/main" id="{B93E4E46-7921-DEFC-6EC1-8F7B7F099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4" t="52573" r="69391" b="39743"/>
          <a:stretch>
            <a:fillRect/>
          </a:stretch>
        </p:blipFill>
        <p:spPr bwMode="auto">
          <a:xfrm>
            <a:off x="3876919" y="2095500"/>
            <a:ext cx="4057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197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3CD1C-57F6-ADCE-7EB8-9C4095384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D3CB7-9540-CC1A-1565-C3391B915A3E}"/>
              </a:ext>
            </a:extLst>
          </p:cNvPr>
          <p:cNvSpPr>
            <a:spLocks noGrp="1"/>
          </p:cNvSpPr>
          <p:nvPr>
            <p:ph type="title"/>
          </p:nvPr>
        </p:nvSpPr>
        <p:spPr/>
        <p:txBody>
          <a:bodyPr/>
          <a:lstStyle/>
          <a:p>
            <a:r>
              <a:rPr lang="en-US" dirty="0"/>
              <a:t>Public Comment on CDBG and Housing Needs</a:t>
            </a:r>
          </a:p>
        </p:txBody>
      </p:sp>
    </p:spTree>
    <p:extLst>
      <p:ext uri="{BB962C8B-B14F-4D97-AF65-F5344CB8AC3E}">
        <p14:creationId xmlns:p14="http://schemas.microsoft.com/office/powerpoint/2010/main" val="3657295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C441-57C5-E2EB-BBD0-2B6D5AD0EA79}"/>
              </a:ext>
            </a:extLst>
          </p:cNvPr>
          <p:cNvSpPr>
            <a:spLocks noGrp="1"/>
          </p:cNvSpPr>
          <p:nvPr>
            <p:ph type="title"/>
          </p:nvPr>
        </p:nvSpPr>
        <p:spPr/>
        <p:txBody>
          <a:bodyPr>
            <a:normAutofit/>
          </a:bodyPr>
          <a:lstStyle/>
          <a:p>
            <a:pPr marL="519113" indent="0"/>
            <a:r>
              <a:rPr lang="en-US" dirty="0"/>
              <a:t>Nassau County OCD FY 2025 Public Hearing On CD and Housing Needs</a:t>
            </a:r>
          </a:p>
        </p:txBody>
      </p:sp>
      <p:sp>
        <p:nvSpPr>
          <p:cNvPr id="3" name="Content Placeholder 2">
            <a:extLst>
              <a:ext uri="{FF2B5EF4-FFF2-40B4-BE49-F238E27FC236}">
                <a16:creationId xmlns:a16="http://schemas.microsoft.com/office/drawing/2014/main" id="{99C29F55-36CD-794C-FC68-A81693459AFC}"/>
              </a:ext>
            </a:extLst>
          </p:cNvPr>
          <p:cNvSpPr>
            <a:spLocks noGrp="1"/>
          </p:cNvSpPr>
          <p:nvPr>
            <p:ph idx="1"/>
          </p:nvPr>
        </p:nvSpPr>
        <p:spPr>
          <a:xfrm>
            <a:off x="647944" y="1253330"/>
            <a:ext cx="9759248" cy="4751815"/>
          </a:xfrm>
        </p:spPr>
        <p:txBody>
          <a:bodyPr>
            <a:normAutofit/>
          </a:bodyPr>
          <a:lstStyle/>
          <a:p>
            <a:r>
              <a:rPr lang="en-US" dirty="0"/>
              <a:t>Today will begin the public participation process in the development of the:</a:t>
            </a:r>
          </a:p>
          <a:p>
            <a:pPr lvl="1"/>
            <a:r>
              <a:rPr lang="en-US" dirty="0"/>
              <a:t>Five-Year Consolidated Plan (2025-2029)</a:t>
            </a:r>
          </a:p>
          <a:p>
            <a:pPr lvl="1"/>
            <a:r>
              <a:rPr lang="en-US" dirty="0"/>
              <a:t>Annual Action Plan for FFY 2025</a:t>
            </a:r>
          </a:p>
          <a:p>
            <a:pPr lvl="1"/>
            <a:r>
              <a:rPr lang="en-US" dirty="0"/>
              <a:t>Fair Housing Plan/Analysis of Impediments</a:t>
            </a:r>
          </a:p>
          <a:p>
            <a:endParaRPr lang="en-US" dirty="0"/>
          </a:p>
          <a:p>
            <a:endParaRPr lang="en-US" dirty="0"/>
          </a:p>
        </p:txBody>
      </p:sp>
    </p:spTree>
    <p:extLst>
      <p:ext uri="{BB962C8B-B14F-4D97-AF65-F5344CB8AC3E}">
        <p14:creationId xmlns:p14="http://schemas.microsoft.com/office/powerpoint/2010/main" val="33607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005B-001E-8853-9794-8EF267CF988F}"/>
              </a:ext>
            </a:extLst>
          </p:cNvPr>
          <p:cNvSpPr>
            <a:spLocks noGrp="1"/>
          </p:cNvSpPr>
          <p:nvPr>
            <p:ph type="title"/>
          </p:nvPr>
        </p:nvSpPr>
        <p:spPr/>
        <p:txBody>
          <a:bodyPr/>
          <a:lstStyle/>
          <a:p>
            <a:r>
              <a:rPr lang="en-US" dirty="0"/>
              <a:t>Public Hearing Schedule</a:t>
            </a:r>
          </a:p>
        </p:txBody>
      </p:sp>
      <p:sp>
        <p:nvSpPr>
          <p:cNvPr id="3" name="Content Placeholder 2">
            <a:extLst>
              <a:ext uri="{FF2B5EF4-FFF2-40B4-BE49-F238E27FC236}">
                <a16:creationId xmlns:a16="http://schemas.microsoft.com/office/drawing/2014/main" id="{6965CEE1-B751-080C-5072-1A7B583C8B5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i="1" dirty="0"/>
              <a:t>Written comments can be submitted by June 4, 2025 </a:t>
            </a:r>
          </a:p>
        </p:txBody>
      </p:sp>
      <p:graphicFrame>
        <p:nvGraphicFramePr>
          <p:cNvPr id="4" name="Table 3">
            <a:extLst>
              <a:ext uri="{FF2B5EF4-FFF2-40B4-BE49-F238E27FC236}">
                <a16:creationId xmlns:a16="http://schemas.microsoft.com/office/drawing/2014/main" id="{BCDAF4F3-084C-565F-BC58-533301D4624C}"/>
              </a:ext>
            </a:extLst>
          </p:cNvPr>
          <p:cNvGraphicFramePr>
            <a:graphicFrameLocks noGrp="1"/>
          </p:cNvGraphicFramePr>
          <p:nvPr/>
        </p:nvGraphicFramePr>
        <p:xfrm>
          <a:off x="647944" y="1748427"/>
          <a:ext cx="10667756" cy="2105280"/>
        </p:xfrm>
        <a:graphic>
          <a:graphicData uri="http://schemas.openxmlformats.org/drawingml/2006/table">
            <a:tbl>
              <a:tblPr firstRow="1" bandRow="1">
                <a:tableStyleId>{5C22544A-7EE6-4342-B048-85BDC9FD1C3A}</a:tableStyleId>
              </a:tblPr>
              <a:tblGrid>
                <a:gridCol w="2647706">
                  <a:extLst>
                    <a:ext uri="{9D8B030D-6E8A-4147-A177-3AD203B41FA5}">
                      <a16:colId xmlns:a16="http://schemas.microsoft.com/office/drawing/2014/main" val="2248568999"/>
                    </a:ext>
                  </a:extLst>
                </a:gridCol>
                <a:gridCol w="4295775">
                  <a:extLst>
                    <a:ext uri="{9D8B030D-6E8A-4147-A177-3AD203B41FA5}">
                      <a16:colId xmlns:a16="http://schemas.microsoft.com/office/drawing/2014/main" val="1979011745"/>
                    </a:ext>
                  </a:extLst>
                </a:gridCol>
                <a:gridCol w="3724275">
                  <a:extLst>
                    <a:ext uri="{9D8B030D-6E8A-4147-A177-3AD203B41FA5}">
                      <a16:colId xmlns:a16="http://schemas.microsoft.com/office/drawing/2014/main" val="3889532879"/>
                    </a:ext>
                  </a:extLst>
                </a:gridCol>
              </a:tblGrid>
              <a:tr h="762001">
                <a:tc>
                  <a:txBody>
                    <a:bodyPr/>
                    <a:lstStyle/>
                    <a:p>
                      <a:r>
                        <a:rPr lang="en-US" sz="2000" b="1" kern="1200" dirty="0">
                          <a:solidFill>
                            <a:srgbClr val="213A71"/>
                          </a:solidFill>
                          <a:latin typeface="Segoe UI" panose="020B0502040204020203" pitchFamily="34" charset="0"/>
                          <a:ea typeface="+mn-ea"/>
                          <a:cs typeface="Segoe UI" panose="020B0502040204020203" pitchFamily="34" charset="0"/>
                        </a:rPr>
                        <a:t>Public Hearing #1 </a:t>
                      </a:r>
                      <a:endParaRPr lang="en-US" sz="2000" b="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rgbClr val="213A71"/>
                          </a:solidFill>
                        </a:rPr>
                        <a:t>Needs Hearing </a:t>
                      </a:r>
                      <a:endParaRPr lang="en-US" sz="2000" b="0" u="none"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u="none" kern="1200" dirty="0">
                          <a:solidFill>
                            <a:srgbClr val="213A71"/>
                          </a:solidFill>
                          <a:latin typeface="Segoe UI" panose="020B0502040204020203" pitchFamily="34" charset="0"/>
                          <a:ea typeface="+mn-ea"/>
                          <a:cs typeface="Segoe UI" panose="020B0502040204020203" pitchFamily="34" charset="0"/>
                        </a:rPr>
                        <a:t>January 28</a:t>
                      </a:r>
                      <a:r>
                        <a:rPr lang="en-US" sz="2000" b="0" u="none" kern="1200" baseline="30000" dirty="0">
                          <a:solidFill>
                            <a:srgbClr val="213A71"/>
                          </a:solidFill>
                          <a:latin typeface="Segoe UI" panose="020B0502040204020203" pitchFamily="34" charset="0"/>
                          <a:ea typeface="+mn-ea"/>
                          <a:cs typeface="Segoe UI" panose="020B0502040204020203" pitchFamily="34" charset="0"/>
                        </a:rPr>
                        <a:t>th</a:t>
                      </a:r>
                      <a:r>
                        <a:rPr lang="en-US" sz="2000" b="0" u="none" kern="1200" dirty="0">
                          <a:solidFill>
                            <a:srgbClr val="213A71"/>
                          </a:solidFill>
                          <a:latin typeface="Segoe UI" panose="020B0502040204020203" pitchFamily="34" charset="0"/>
                          <a:ea typeface="+mn-ea"/>
                          <a:cs typeface="Segoe UI" panose="020B0502040204020203" pitchFamily="34" charset="0"/>
                        </a:rPr>
                        <a:t>, 2025</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20374"/>
                  </a:ext>
                </a:extLst>
              </a:tr>
              <a:tr h="642239">
                <a:tc>
                  <a:txBody>
                    <a:bodyPr/>
                    <a:lstStyle/>
                    <a:p>
                      <a:r>
                        <a:rPr lang="en-US" sz="2000" b="1" kern="1200" dirty="0">
                          <a:solidFill>
                            <a:srgbClr val="213A71"/>
                          </a:solidFill>
                          <a:latin typeface="Segoe UI" panose="020B0502040204020203" pitchFamily="34" charset="0"/>
                          <a:ea typeface="+mn-ea"/>
                          <a:cs typeface="Segoe UI" panose="020B0502040204020203" pitchFamily="34" charset="0"/>
                        </a:rPr>
                        <a:t>Fair Housing Forum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u="none" kern="1200" dirty="0">
                          <a:solidFill>
                            <a:srgbClr val="213A71"/>
                          </a:solidFill>
                          <a:latin typeface="Segoe UI" panose="020B0502040204020203" pitchFamily="34" charset="0"/>
                          <a:ea typeface="+mn-ea"/>
                          <a:cs typeface="Segoe UI" panose="020B0502040204020203" pitchFamily="34" charset="0"/>
                        </a:rPr>
                        <a:t>Fair and Affordable Housing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u="none" kern="1200" dirty="0">
                          <a:solidFill>
                            <a:srgbClr val="213A71"/>
                          </a:solidFill>
                          <a:latin typeface="Segoe UI" panose="020B0502040204020203" pitchFamily="34" charset="0"/>
                          <a:ea typeface="+mn-ea"/>
                          <a:cs typeface="Segoe UI" panose="020B0502040204020203" pitchFamily="34" charset="0"/>
                        </a:rPr>
                        <a:t>April 8</a:t>
                      </a:r>
                      <a:r>
                        <a:rPr lang="en-US" sz="2000" u="none" kern="1200" baseline="30000" dirty="0">
                          <a:solidFill>
                            <a:srgbClr val="213A71"/>
                          </a:solidFill>
                          <a:latin typeface="Segoe UI" panose="020B0502040204020203" pitchFamily="34" charset="0"/>
                          <a:ea typeface="+mn-ea"/>
                          <a:cs typeface="Segoe UI" panose="020B0502040204020203" pitchFamily="34" charset="0"/>
                        </a:rPr>
                        <a:t>th</a:t>
                      </a:r>
                      <a:r>
                        <a:rPr lang="en-US" sz="2000" u="none" kern="1200" dirty="0">
                          <a:solidFill>
                            <a:srgbClr val="213A71"/>
                          </a:solidFill>
                          <a:latin typeface="Segoe UI" panose="020B0502040204020203" pitchFamily="34" charset="0"/>
                          <a:ea typeface="+mn-ea"/>
                          <a:cs typeface="Segoe UI" panose="020B0502040204020203" pitchFamily="34" charset="0"/>
                        </a:rPr>
                        <a:t>, 2025</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926049"/>
                  </a:ext>
                </a:extLst>
              </a:tr>
              <a:tr h="642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13A71"/>
                          </a:solidFill>
                          <a:latin typeface="Segoe UI" panose="020B0502040204020203" pitchFamily="34" charset="0"/>
                          <a:ea typeface="+mn-ea"/>
                          <a:cs typeface="Segoe UI" panose="020B0502040204020203" pitchFamily="34" charset="0"/>
                        </a:rPr>
                        <a:t>Public Hearing #2 </a:t>
                      </a:r>
                      <a:endParaRPr lang="en-US" sz="2000" u="none" kern="1200" dirty="0">
                        <a:solidFill>
                          <a:srgbClr val="213A71"/>
                        </a:solidFill>
                        <a:latin typeface="Segoe UI" panose="020B0502040204020203" pitchFamily="34" charset="0"/>
                        <a:ea typeface="+mn-ea"/>
                        <a:cs typeface="Segoe UI" panose="020B0502040204020203" pitchFamily="34" charset="0"/>
                      </a:endParaRPr>
                    </a:p>
                    <a:p>
                      <a:endParaRPr lang="en-US" sz="200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Presentation of Proposed Plan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May 13</a:t>
                      </a:r>
                      <a:r>
                        <a:rPr lang="en-US" sz="2000" u="none" kern="1200" baseline="30000" dirty="0">
                          <a:solidFill>
                            <a:srgbClr val="213A71"/>
                          </a:solidFill>
                          <a:latin typeface="Segoe UI" panose="020B0502040204020203" pitchFamily="34" charset="0"/>
                          <a:ea typeface="+mn-ea"/>
                          <a:cs typeface="Segoe UI" panose="020B0502040204020203" pitchFamily="34" charset="0"/>
                        </a:rPr>
                        <a:t>th</a:t>
                      </a:r>
                      <a:r>
                        <a:rPr lang="en-US" sz="2000" u="none" kern="1200" dirty="0">
                          <a:solidFill>
                            <a:srgbClr val="213A71"/>
                          </a:solidFill>
                          <a:latin typeface="Segoe UI" panose="020B0502040204020203" pitchFamily="34" charset="0"/>
                          <a:ea typeface="+mn-ea"/>
                          <a:cs typeface="Segoe UI" panose="020B0502040204020203" pitchFamily="34" charset="0"/>
                        </a:rPr>
                        <a:t>, 2025</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517756"/>
                  </a:ext>
                </a:extLst>
              </a:tr>
            </a:tbl>
          </a:graphicData>
        </a:graphic>
      </p:graphicFrame>
    </p:spTree>
    <p:extLst>
      <p:ext uri="{BB962C8B-B14F-4D97-AF65-F5344CB8AC3E}">
        <p14:creationId xmlns:p14="http://schemas.microsoft.com/office/powerpoint/2010/main" val="408436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46B78-F5F6-A508-DF23-698E3EDFF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EA239-2F8A-98CB-A64C-8B5E5911B23C}"/>
              </a:ext>
            </a:extLst>
          </p:cNvPr>
          <p:cNvSpPr>
            <a:spLocks noGrp="1"/>
          </p:cNvSpPr>
          <p:nvPr>
            <p:ph type="title"/>
          </p:nvPr>
        </p:nvSpPr>
        <p:spPr>
          <a:xfrm>
            <a:off x="0" y="225612"/>
            <a:ext cx="12192000" cy="897472"/>
          </a:xfrm>
        </p:spPr>
        <p:txBody>
          <a:bodyPr/>
          <a:lstStyle/>
          <a:p>
            <a:r>
              <a:rPr lang="en-US" dirty="0"/>
              <a:t>Public Comment </a:t>
            </a:r>
          </a:p>
        </p:txBody>
      </p:sp>
      <p:sp>
        <p:nvSpPr>
          <p:cNvPr id="3" name="Content Placeholder 2">
            <a:extLst>
              <a:ext uri="{FF2B5EF4-FFF2-40B4-BE49-F238E27FC236}">
                <a16:creationId xmlns:a16="http://schemas.microsoft.com/office/drawing/2014/main" id="{D9FCE8C9-A155-57CD-24CD-0CC32EE56FCC}"/>
              </a:ext>
            </a:extLst>
          </p:cNvPr>
          <p:cNvSpPr>
            <a:spLocks noGrp="1"/>
          </p:cNvSpPr>
          <p:nvPr>
            <p:ph idx="1"/>
          </p:nvPr>
        </p:nvSpPr>
        <p:spPr>
          <a:xfrm>
            <a:off x="2040082" y="1972948"/>
            <a:ext cx="9488899" cy="4147794"/>
          </a:xfrm>
        </p:spPr>
        <p:txBody>
          <a:bodyPr>
            <a:noAutofit/>
          </a:bodyPr>
          <a:lstStyle/>
          <a:p>
            <a:pPr marL="0" indent="0">
              <a:buNone/>
            </a:pPr>
            <a:r>
              <a:rPr lang="en-US" sz="1800" b="1" dirty="0"/>
              <a:t>Public comment is requested for: </a:t>
            </a:r>
          </a:p>
          <a:p>
            <a:pPr marL="457200" indent="-457200">
              <a:buFont typeface="+mj-lt"/>
              <a:buAutoNum type="arabicPeriod"/>
            </a:pPr>
            <a:r>
              <a:rPr lang="en-US" sz="1800" dirty="0"/>
              <a:t>What are the most significant housing needs in Nassau County?</a:t>
            </a:r>
          </a:p>
          <a:p>
            <a:pPr marL="457200" indent="-457200">
              <a:buFont typeface="+mj-lt"/>
              <a:buAutoNum type="arabicPeriod"/>
            </a:pPr>
            <a:r>
              <a:rPr lang="en-US" sz="1800" dirty="0"/>
              <a:t>What Fair and Affordable housing issues do you see in Nassau County? </a:t>
            </a:r>
          </a:p>
          <a:p>
            <a:pPr marL="457200" indent="-457200">
              <a:buFont typeface="+mj-lt"/>
              <a:buAutoNum type="arabicPeriod"/>
            </a:pPr>
            <a:r>
              <a:rPr lang="en-US" sz="1800" dirty="0"/>
              <a:t>What are the housing and service needs of the homeless and at-risk of homelessness populations in Nassau County?</a:t>
            </a:r>
          </a:p>
          <a:p>
            <a:pPr marL="457200" indent="-457200">
              <a:buFont typeface="+mj-lt"/>
              <a:buAutoNum type="arabicPeriod"/>
            </a:pPr>
            <a:r>
              <a:rPr lang="en-US" sz="1800" dirty="0"/>
              <a:t>What are the needs of those who live in public housing in Nassau County?</a:t>
            </a:r>
          </a:p>
          <a:p>
            <a:pPr marL="457200" indent="-457200">
              <a:buFont typeface="+mj-lt"/>
              <a:buAutoNum type="arabicPeriod"/>
            </a:pPr>
            <a:r>
              <a:rPr lang="en-US" sz="1800" dirty="0"/>
              <a:t>What are the housing and service needs of special needs populations in Nassau County?</a:t>
            </a:r>
          </a:p>
          <a:p>
            <a:pPr marL="457200" indent="-457200">
              <a:buFont typeface="+mj-lt"/>
              <a:buAutoNum type="arabicPeriod"/>
            </a:pPr>
            <a:r>
              <a:rPr lang="en-US" sz="1800" dirty="0"/>
              <a:t>What are the non-housing, community development needs in Nassau County? </a:t>
            </a:r>
          </a:p>
        </p:txBody>
      </p:sp>
      <p:pic>
        <p:nvPicPr>
          <p:cNvPr id="4" name="Graphic 3" descr="Chat outline">
            <a:extLst>
              <a:ext uri="{FF2B5EF4-FFF2-40B4-BE49-F238E27FC236}">
                <a16:creationId xmlns:a16="http://schemas.microsoft.com/office/drawing/2014/main" id="{38C1C918-C904-D65A-FE29-E79A14384E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694" y="811956"/>
            <a:ext cx="1501013" cy="1846403"/>
          </a:xfrm>
          <a:prstGeom prst="rect">
            <a:avLst/>
          </a:prstGeom>
        </p:spPr>
      </p:pic>
      <p:sp>
        <p:nvSpPr>
          <p:cNvPr id="8" name="TextBox 7">
            <a:extLst>
              <a:ext uri="{FF2B5EF4-FFF2-40B4-BE49-F238E27FC236}">
                <a16:creationId xmlns:a16="http://schemas.microsoft.com/office/drawing/2014/main" id="{CA44677A-1096-385F-FEE9-0FC25B1D75EE}"/>
              </a:ext>
            </a:extLst>
          </p:cNvPr>
          <p:cNvSpPr txBox="1"/>
          <p:nvPr/>
        </p:nvSpPr>
        <p:spPr>
          <a:xfrm>
            <a:off x="2594264" y="1265062"/>
            <a:ext cx="7557654" cy="707886"/>
          </a:xfrm>
          <a:prstGeom prst="rect">
            <a:avLst/>
          </a:prstGeom>
          <a:noFill/>
        </p:spPr>
        <p:txBody>
          <a:bodyPr wrap="square">
            <a:spAutoFit/>
          </a:bodyPr>
          <a:lstStyle/>
          <a:p>
            <a:r>
              <a:rPr kumimoji="0" lang="en-US" sz="4000" b="0" i="0" u="none" strike="noStrike" kern="1200" cap="none" spc="-120" normalizeH="0" baseline="0" noProof="0" dirty="0">
                <a:ln>
                  <a:noFill/>
                </a:ln>
                <a:solidFill>
                  <a:srgbClr val="15346E"/>
                </a:solidFill>
                <a:effectLst/>
                <a:uLnTx/>
                <a:uFillTx/>
                <a:latin typeface="Segoe UI" panose="020B0502040204020203" pitchFamily="34" charset="0"/>
                <a:ea typeface="+mj-ea"/>
                <a:cs typeface="Segoe UI" panose="020B0502040204020203" pitchFamily="34" charset="0"/>
              </a:rPr>
              <a:t>Questions/Comments?</a:t>
            </a:r>
            <a:endParaRPr lang="en-US" sz="4000" dirty="0"/>
          </a:p>
        </p:txBody>
      </p:sp>
    </p:spTree>
    <p:extLst>
      <p:ext uri="{BB962C8B-B14F-4D97-AF65-F5344CB8AC3E}">
        <p14:creationId xmlns:p14="http://schemas.microsoft.com/office/powerpoint/2010/main" val="74706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643D-E198-C72E-CDC2-567C74F4D8ED}"/>
              </a:ext>
            </a:extLst>
          </p:cNvPr>
          <p:cNvSpPr>
            <a:spLocks noGrp="1"/>
          </p:cNvSpPr>
          <p:nvPr>
            <p:ph type="title"/>
          </p:nvPr>
        </p:nvSpPr>
        <p:spPr/>
        <p:txBody>
          <a:bodyPr/>
          <a:lstStyle/>
          <a:p>
            <a:r>
              <a:rPr lang="en-US" dirty="0"/>
              <a:t>Five-Year Consolidated Plan</a:t>
            </a:r>
          </a:p>
        </p:txBody>
      </p:sp>
      <p:sp>
        <p:nvSpPr>
          <p:cNvPr id="3" name="Content Placeholder 2">
            <a:extLst>
              <a:ext uri="{FF2B5EF4-FFF2-40B4-BE49-F238E27FC236}">
                <a16:creationId xmlns:a16="http://schemas.microsoft.com/office/drawing/2014/main" id="{20613FB0-56CE-45EC-4135-F31F18FC7674}"/>
              </a:ext>
            </a:extLst>
          </p:cNvPr>
          <p:cNvSpPr>
            <a:spLocks noGrp="1"/>
          </p:cNvSpPr>
          <p:nvPr>
            <p:ph idx="1"/>
          </p:nvPr>
        </p:nvSpPr>
        <p:spPr/>
        <p:txBody>
          <a:bodyPr>
            <a:normAutofit/>
          </a:bodyPr>
          <a:lstStyle/>
          <a:p>
            <a:pPr marL="0" indent="0">
              <a:lnSpc>
                <a:spcPct val="100000"/>
              </a:lnSpc>
              <a:buNone/>
            </a:pPr>
            <a:r>
              <a:rPr lang="en-US" dirty="0"/>
              <a:t>Collaborative Process aimed at identifying a unified vision for community development actions to be undertaken during the Five-Year Period, includes:</a:t>
            </a:r>
          </a:p>
          <a:p>
            <a:pPr lvl="1"/>
            <a:r>
              <a:rPr lang="en-US" dirty="0"/>
              <a:t>Strategic Plan</a:t>
            </a:r>
          </a:p>
          <a:p>
            <a:pPr lvl="2"/>
            <a:r>
              <a:rPr lang="en-US" dirty="0"/>
              <a:t>Analysis of data and needs</a:t>
            </a:r>
          </a:p>
          <a:p>
            <a:pPr lvl="2"/>
            <a:r>
              <a:rPr lang="en-US" dirty="0"/>
              <a:t>Establishes priorities and goals for Five-Year Period</a:t>
            </a:r>
          </a:p>
          <a:p>
            <a:pPr lvl="1"/>
            <a:r>
              <a:rPr lang="en-US" dirty="0"/>
              <a:t>Fair Housing Plan/Analysis of Impediments</a:t>
            </a:r>
          </a:p>
          <a:p>
            <a:pPr lvl="1"/>
            <a:r>
              <a:rPr lang="en-US" dirty="0"/>
              <a:t>Annual Action Plan</a:t>
            </a:r>
          </a:p>
          <a:p>
            <a:pPr lvl="2"/>
            <a:r>
              <a:rPr lang="en-US" dirty="0"/>
              <a:t>Activity/Project Information for Year 1</a:t>
            </a:r>
          </a:p>
          <a:p>
            <a:endParaRPr lang="en-US" dirty="0"/>
          </a:p>
          <a:p>
            <a:endParaRPr lang="en-US" dirty="0"/>
          </a:p>
        </p:txBody>
      </p:sp>
    </p:spTree>
    <p:extLst>
      <p:ext uri="{BB962C8B-B14F-4D97-AF65-F5344CB8AC3E}">
        <p14:creationId xmlns:p14="http://schemas.microsoft.com/office/powerpoint/2010/main" val="20333674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EEBB3-B3B5-0948-F53B-7109AD3F7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11721-BC1F-732E-BA9F-775871D9CDD5}"/>
              </a:ext>
            </a:extLst>
          </p:cNvPr>
          <p:cNvSpPr>
            <a:spLocks noGrp="1"/>
          </p:cNvSpPr>
          <p:nvPr>
            <p:ph type="title"/>
          </p:nvPr>
        </p:nvSpPr>
        <p:spPr/>
        <p:txBody>
          <a:bodyPr/>
          <a:lstStyle/>
          <a:p>
            <a:r>
              <a:rPr lang="en-US" dirty="0"/>
              <a:t>Public Comments</a:t>
            </a:r>
          </a:p>
        </p:txBody>
      </p:sp>
      <p:sp>
        <p:nvSpPr>
          <p:cNvPr id="3" name="Content Placeholder 2">
            <a:extLst>
              <a:ext uri="{FF2B5EF4-FFF2-40B4-BE49-F238E27FC236}">
                <a16:creationId xmlns:a16="http://schemas.microsoft.com/office/drawing/2014/main" id="{E7F2122E-6768-9028-9E62-BB5939BB653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i="1" dirty="0"/>
              <a:t>Written comments can be submitted by June 4, 2025 </a:t>
            </a:r>
          </a:p>
        </p:txBody>
      </p:sp>
      <p:graphicFrame>
        <p:nvGraphicFramePr>
          <p:cNvPr id="4" name="Table 3">
            <a:extLst>
              <a:ext uri="{FF2B5EF4-FFF2-40B4-BE49-F238E27FC236}">
                <a16:creationId xmlns:a16="http://schemas.microsoft.com/office/drawing/2014/main" id="{CE521AAC-DDBA-1B1E-ACBA-53F1F6A06D3D}"/>
              </a:ext>
            </a:extLst>
          </p:cNvPr>
          <p:cNvGraphicFramePr>
            <a:graphicFrameLocks noGrp="1"/>
          </p:cNvGraphicFramePr>
          <p:nvPr>
            <p:extLst>
              <p:ext uri="{D42A27DB-BD31-4B8C-83A1-F6EECF244321}">
                <p14:modId xmlns:p14="http://schemas.microsoft.com/office/powerpoint/2010/main" val="1266784484"/>
              </p:ext>
            </p:extLst>
          </p:nvPr>
        </p:nvGraphicFramePr>
        <p:xfrm>
          <a:off x="647944" y="1451729"/>
          <a:ext cx="10667756" cy="3484618"/>
        </p:xfrm>
        <a:graphic>
          <a:graphicData uri="http://schemas.openxmlformats.org/drawingml/2006/table">
            <a:tbl>
              <a:tblPr firstRow="1" bandRow="1">
                <a:tableStyleId>{5C22544A-7EE6-4342-B048-85BDC9FD1C3A}</a:tableStyleId>
              </a:tblPr>
              <a:tblGrid>
                <a:gridCol w="5422918">
                  <a:extLst>
                    <a:ext uri="{9D8B030D-6E8A-4147-A177-3AD203B41FA5}">
                      <a16:colId xmlns:a16="http://schemas.microsoft.com/office/drawing/2014/main" val="2248568999"/>
                    </a:ext>
                  </a:extLst>
                </a:gridCol>
                <a:gridCol w="5244838">
                  <a:extLst>
                    <a:ext uri="{9D8B030D-6E8A-4147-A177-3AD203B41FA5}">
                      <a16:colId xmlns:a16="http://schemas.microsoft.com/office/drawing/2014/main" val="3889532879"/>
                    </a:ext>
                  </a:extLst>
                </a:gridCol>
              </a:tblGrid>
              <a:tr h="835441">
                <a:tc gridSpan="2">
                  <a:txBody>
                    <a:bodyPr/>
                    <a:lstStyle/>
                    <a:p>
                      <a:r>
                        <a:rPr lang="en-US" sz="2800" b="0" kern="1200" dirty="0">
                          <a:solidFill>
                            <a:srgbClr val="213A71"/>
                          </a:solidFill>
                          <a:latin typeface="Segoe UI" panose="020B0502040204020203" pitchFamily="34" charset="0"/>
                          <a:ea typeface="+mn-ea"/>
                          <a:cs typeface="Segoe UI" panose="020B0502040204020203" pitchFamily="34" charset="0"/>
                        </a:rPr>
                        <a:t>Written Comments can be sent to: </a:t>
                      </a:r>
                    </a:p>
                    <a:p>
                      <a:endParaRPr lang="en-US" sz="2800" b="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000" b="0" u="none"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20374"/>
                  </a:ext>
                </a:extLst>
              </a:tr>
              <a:tr h="1102781">
                <a:tc>
                  <a:txBody>
                    <a:bodyPr/>
                    <a:lstStyle/>
                    <a:p>
                      <a:pPr algn="ctr"/>
                      <a:r>
                        <a:rPr lang="en-US" sz="2000" b="0" kern="1200" dirty="0">
                          <a:solidFill>
                            <a:srgbClr val="213A71"/>
                          </a:solidFill>
                          <a:latin typeface="Segoe UI" panose="020B0502040204020203" pitchFamily="34" charset="0"/>
                          <a:ea typeface="+mn-ea"/>
                          <a:cs typeface="Segoe UI" panose="020B0502040204020203" pitchFamily="34" charset="0"/>
                        </a:rPr>
                        <a:t>Jeffrey Clark, Executive Director</a:t>
                      </a:r>
                    </a:p>
                    <a:p>
                      <a:pPr algn="ctr"/>
                      <a:r>
                        <a:rPr lang="en-US" sz="2000" b="0" kern="1200" dirty="0">
                          <a:solidFill>
                            <a:srgbClr val="213A71"/>
                          </a:solidFill>
                          <a:latin typeface="Segoe UI" panose="020B0502040204020203" pitchFamily="34" charset="0"/>
                          <a:ea typeface="+mn-ea"/>
                          <a:cs typeface="Segoe UI" panose="020B0502040204020203" pitchFamily="34" charset="0"/>
                          <a:hlinkClick r:id="rId2"/>
                        </a:rPr>
                        <a:t>Jclark@nassaucountyny.com</a:t>
                      </a:r>
                      <a:endParaRPr lang="en-US" sz="2000" b="0" kern="1200" dirty="0">
                        <a:solidFill>
                          <a:srgbClr val="213A71"/>
                        </a:solidFill>
                        <a:latin typeface="Segoe UI" panose="020B0502040204020203" pitchFamily="34" charset="0"/>
                        <a:ea typeface="+mn-ea"/>
                        <a:cs typeface="Segoe UI" panose="020B0502040204020203" pitchFamily="34" charset="0"/>
                      </a:endParaRPr>
                    </a:p>
                    <a:p>
                      <a:pPr algn="ctr"/>
                      <a:endParaRPr lang="en-US" sz="2000" b="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u="none" kern="1200" dirty="0">
                          <a:solidFill>
                            <a:srgbClr val="213A71"/>
                          </a:solidFill>
                          <a:latin typeface="Segoe UI" panose="020B0502040204020203" pitchFamily="34" charset="0"/>
                          <a:ea typeface="+mn-ea"/>
                          <a:cs typeface="Segoe UI" panose="020B0502040204020203" pitchFamily="34" charset="0"/>
                        </a:rPr>
                        <a:t>Donald Crosley, Deputy Director</a:t>
                      </a:r>
                    </a:p>
                    <a:p>
                      <a:pPr algn="ctr"/>
                      <a:r>
                        <a:rPr lang="en-US" sz="2000" u="none" kern="1200" dirty="0">
                          <a:solidFill>
                            <a:srgbClr val="213A71"/>
                          </a:solidFill>
                          <a:latin typeface="Segoe UI" panose="020B0502040204020203" pitchFamily="34" charset="0"/>
                          <a:ea typeface="+mn-ea"/>
                          <a:cs typeface="Segoe UI" panose="020B0502040204020203" pitchFamily="34" charset="0"/>
                          <a:hlinkClick r:id="rId3"/>
                        </a:rPr>
                        <a:t>Dcrosley@nassaucountyny.com</a:t>
                      </a:r>
                      <a:endParaRPr lang="en-US" sz="2000" u="none" kern="1200" dirty="0">
                        <a:solidFill>
                          <a:srgbClr val="213A71"/>
                        </a:solidFill>
                        <a:latin typeface="Segoe UI" panose="020B0502040204020203" pitchFamily="34" charset="0"/>
                        <a:ea typeface="+mn-ea"/>
                        <a:cs typeface="Segoe UI" panose="020B0502040204020203" pitchFamily="34" charset="0"/>
                      </a:endParaRPr>
                    </a:p>
                    <a:p>
                      <a:pPr algn="ctr"/>
                      <a:endParaRPr lang="en-US" sz="2000" u="none"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926049"/>
                  </a:ext>
                </a:extLst>
              </a:tr>
              <a:tr h="1436957">
                <a:tc gridSpan="2">
                  <a:txBody>
                    <a:bodyPr/>
                    <a:lstStyle/>
                    <a:p>
                      <a:pPr algn="ctr"/>
                      <a:endParaRPr lang="en-US" sz="2000" kern="1200" dirty="0">
                        <a:solidFill>
                          <a:srgbClr val="213A71"/>
                        </a:solidFill>
                        <a:latin typeface="Segoe UI" panose="020B0502040204020203" pitchFamily="34" charset="0"/>
                        <a:ea typeface="+mn-ea"/>
                        <a:cs typeface="Segoe UI" panose="020B0502040204020203" pitchFamily="34" charset="0"/>
                      </a:endParaRPr>
                    </a:p>
                    <a:p>
                      <a:pPr algn="ctr"/>
                      <a:r>
                        <a:rPr lang="en-US" sz="2000" kern="1200" dirty="0">
                          <a:solidFill>
                            <a:srgbClr val="213A71"/>
                          </a:solidFill>
                          <a:latin typeface="Segoe UI" panose="020B0502040204020203" pitchFamily="34" charset="0"/>
                          <a:ea typeface="+mn-ea"/>
                          <a:cs typeface="Segoe UI" panose="020B0502040204020203" pitchFamily="34" charset="0"/>
                        </a:rPr>
                        <a:t>Nassau County Office of Community Development</a:t>
                      </a:r>
                    </a:p>
                    <a:p>
                      <a:pPr algn="ctr"/>
                      <a:r>
                        <a:rPr lang="en-US" sz="2000" kern="1200" dirty="0">
                          <a:solidFill>
                            <a:srgbClr val="213A71"/>
                          </a:solidFill>
                          <a:latin typeface="Segoe UI" panose="020B0502040204020203" pitchFamily="34" charset="0"/>
                          <a:ea typeface="+mn-ea"/>
                          <a:cs typeface="Segoe UI" panose="020B0502040204020203" pitchFamily="34" charset="0"/>
                        </a:rPr>
                        <a:t>1 West Street – Suite 365</a:t>
                      </a:r>
                    </a:p>
                    <a:p>
                      <a:pPr algn="ctr"/>
                      <a:r>
                        <a:rPr lang="en-US" sz="2000" kern="1200" dirty="0">
                          <a:solidFill>
                            <a:srgbClr val="213A71"/>
                          </a:solidFill>
                          <a:latin typeface="Segoe UI" panose="020B0502040204020203" pitchFamily="34" charset="0"/>
                          <a:ea typeface="+mn-ea"/>
                          <a:cs typeface="Segoe UI" panose="020B0502040204020203" pitchFamily="34" charset="0"/>
                        </a:rPr>
                        <a:t>Mineola, NY 11501</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u="none"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517756"/>
                  </a:ext>
                </a:extLst>
              </a:tr>
            </a:tbl>
          </a:graphicData>
        </a:graphic>
      </p:graphicFrame>
    </p:spTree>
    <p:extLst>
      <p:ext uri="{BB962C8B-B14F-4D97-AF65-F5344CB8AC3E}">
        <p14:creationId xmlns:p14="http://schemas.microsoft.com/office/powerpoint/2010/main" val="237912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3582-1D9D-1399-4B54-32F5FD7F2EB0}"/>
              </a:ext>
            </a:extLst>
          </p:cNvPr>
          <p:cNvSpPr>
            <a:spLocks noGrp="1"/>
          </p:cNvSpPr>
          <p:nvPr>
            <p:ph type="title"/>
          </p:nvPr>
        </p:nvSpPr>
        <p:spPr/>
        <p:txBody>
          <a:bodyPr/>
          <a:lstStyle/>
          <a:p>
            <a:r>
              <a:rPr lang="en-US" dirty="0"/>
              <a:t>Five-Year Consolidated Plan</a:t>
            </a:r>
          </a:p>
        </p:txBody>
      </p:sp>
      <p:sp>
        <p:nvSpPr>
          <p:cNvPr id="3" name="Content Placeholder 2">
            <a:extLst>
              <a:ext uri="{FF2B5EF4-FFF2-40B4-BE49-F238E27FC236}">
                <a16:creationId xmlns:a16="http://schemas.microsoft.com/office/drawing/2014/main" id="{C2023AEF-AF01-0D19-A8F6-8351AE39EC89}"/>
              </a:ext>
            </a:extLst>
          </p:cNvPr>
          <p:cNvSpPr>
            <a:spLocks noGrp="1"/>
          </p:cNvSpPr>
          <p:nvPr>
            <p:ph idx="1"/>
          </p:nvPr>
        </p:nvSpPr>
        <p:spPr/>
        <p:txBody>
          <a:bodyPr>
            <a:normAutofit lnSpcReduction="10000"/>
          </a:bodyPr>
          <a:lstStyle/>
          <a:p>
            <a:pPr marL="0" indent="0" algn="ctr">
              <a:lnSpc>
                <a:spcPct val="100000"/>
              </a:lnSpc>
              <a:buNone/>
            </a:pPr>
            <a:r>
              <a:rPr lang="en-US" b="1" dirty="0"/>
              <a:t>HUD Merged Separate Application/Funding Cycles into a More Coordinated Process</a:t>
            </a:r>
          </a:p>
          <a:p>
            <a:pPr marL="0" indent="0" algn="ctr">
              <a:buNone/>
            </a:pPr>
            <a:r>
              <a:rPr lang="en-US" dirty="0"/>
              <a:t>1st – FFY 1999 - 2004</a:t>
            </a:r>
          </a:p>
          <a:p>
            <a:pPr marL="0" indent="0" algn="ctr">
              <a:buNone/>
            </a:pPr>
            <a:r>
              <a:rPr lang="en-US" dirty="0"/>
              <a:t>2nd – FFY 2005 – 2009</a:t>
            </a:r>
          </a:p>
          <a:p>
            <a:pPr marL="0" indent="0" algn="ctr">
              <a:buNone/>
            </a:pPr>
            <a:r>
              <a:rPr lang="en-US" dirty="0"/>
              <a:t>3rd – FFY 2010 – 2014</a:t>
            </a:r>
          </a:p>
          <a:p>
            <a:pPr marL="0" indent="0" algn="ctr">
              <a:buNone/>
            </a:pPr>
            <a:r>
              <a:rPr lang="en-US" dirty="0"/>
              <a:t>4th – FFY 2015 – 2019</a:t>
            </a:r>
          </a:p>
          <a:p>
            <a:pPr marL="0" indent="0" algn="ctr">
              <a:buNone/>
            </a:pPr>
            <a:r>
              <a:rPr lang="en-US" dirty="0"/>
              <a:t>5th – FFY 2020 - 2024</a:t>
            </a:r>
          </a:p>
          <a:p>
            <a:pPr marL="0" indent="0" algn="ctr">
              <a:buNone/>
            </a:pPr>
            <a:r>
              <a:rPr lang="en-US" sz="3200" dirty="0"/>
              <a:t>6th – FFY 2025 - 2029 </a:t>
            </a:r>
          </a:p>
        </p:txBody>
      </p:sp>
    </p:spTree>
    <p:extLst>
      <p:ext uri="{BB962C8B-B14F-4D97-AF65-F5344CB8AC3E}">
        <p14:creationId xmlns:p14="http://schemas.microsoft.com/office/powerpoint/2010/main" val="164708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9A14-1A0B-5E6E-5261-7A9320682944}"/>
              </a:ext>
            </a:extLst>
          </p:cNvPr>
          <p:cNvSpPr>
            <a:spLocks noGrp="1"/>
          </p:cNvSpPr>
          <p:nvPr>
            <p:ph type="title"/>
          </p:nvPr>
        </p:nvSpPr>
        <p:spPr/>
        <p:txBody>
          <a:bodyPr/>
          <a:lstStyle/>
          <a:p>
            <a:r>
              <a:rPr lang="en-US" dirty="0"/>
              <a:t>Five-Year Consolidated Plan</a:t>
            </a:r>
          </a:p>
        </p:txBody>
      </p:sp>
      <p:sp>
        <p:nvSpPr>
          <p:cNvPr id="3" name="Content Placeholder 2">
            <a:extLst>
              <a:ext uri="{FF2B5EF4-FFF2-40B4-BE49-F238E27FC236}">
                <a16:creationId xmlns:a16="http://schemas.microsoft.com/office/drawing/2014/main" id="{83607B6C-C109-BC47-9F80-3872F0B618D2}"/>
              </a:ext>
            </a:extLst>
          </p:cNvPr>
          <p:cNvSpPr>
            <a:spLocks noGrp="1"/>
          </p:cNvSpPr>
          <p:nvPr>
            <p:ph idx="1"/>
          </p:nvPr>
        </p:nvSpPr>
        <p:spPr/>
        <p:txBody>
          <a:bodyPr/>
          <a:lstStyle/>
          <a:p>
            <a:r>
              <a:rPr lang="en-US" dirty="0"/>
              <a:t>Meeting with various stakeholders to assess: </a:t>
            </a:r>
          </a:p>
          <a:p>
            <a:pPr lvl="1"/>
            <a:r>
              <a:rPr lang="en-US" dirty="0"/>
              <a:t>Housing and community development needs</a:t>
            </a:r>
          </a:p>
          <a:p>
            <a:pPr lvl="1"/>
            <a:r>
              <a:rPr lang="en-US" dirty="0"/>
              <a:t>Fair and affordable housing issues</a:t>
            </a:r>
          </a:p>
          <a:p>
            <a:pPr lvl="1"/>
            <a:r>
              <a:rPr lang="en-US" dirty="0"/>
              <a:t>Series of meetings in November 2024 </a:t>
            </a:r>
          </a:p>
        </p:txBody>
      </p:sp>
    </p:spTree>
    <p:extLst>
      <p:ext uri="{BB962C8B-B14F-4D97-AF65-F5344CB8AC3E}">
        <p14:creationId xmlns:p14="http://schemas.microsoft.com/office/powerpoint/2010/main" val="363783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FD44-26B5-010F-DC4A-C764D40F21A4}"/>
              </a:ext>
            </a:extLst>
          </p:cNvPr>
          <p:cNvSpPr>
            <a:spLocks noGrp="1"/>
          </p:cNvSpPr>
          <p:nvPr>
            <p:ph type="title"/>
          </p:nvPr>
        </p:nvSpPr>
        <p:spPr/>
        <p:txBody>
          <a:bodyPr/>
          <a:lstStyle/>
          <a:p>
            <a:r>
              <a:rPr lang="en-US" dirty="0"/>
              <a:t>Five-Year Consolidated Plan</a:t>
            </a:r>
          </a:p>
        </p:txBody>
      </p:sp>
      <p:sp>
        <p:nvSpPr>
          <p:cNvPr id="3" name="Content Placeholder 2">
            <a:extLst>
              <a:ext uri="{FF2B5EF4-FFF2-40B4-BE49-F238E27FC236}">
                <a16:creationId xmlns:a16="http://schemas.microsoft.com/office/drawing/2014/main" id="{CCEE615A-9BAD-8647-696B-6396624EDFB5}"/>
              </a:ext>
            </a:extLst>
          </p:cNvPr>
          <p:cNvSpPr>
            <a:spLocks noGrp="1"/>
          </p:cNvSpPr>
          <p:nvPr>
            <p:ph idx="1"/>
          </p:nvPr>
        </p:nvSpPr>
        <p:spPr>
          <a:xfrm>
            <a:off x="647943" y="1253331"/>
            <a:ext cx="7393121" cy="2894463"/>
          </a:xfrm>
        </p:spPr>
        <p:txBody>
          <a:bodyPr numCol="2">
            <a:normAutofit fontScale="92500" lnSpcReduction="20000"/>
          </a:bodyPr>
          <a:lstStyle/>
          <a:p>
            <a:r>
              <a:rPr lang="en-US" sz="2600" u="sng" dirty="0"/>
              <a:t>Housing Needs</a:t>
            </a:r>
          </a:p>
          <a:p>
            <a:pPr lvl="1"/>
            <a:r>
              <a:rPr lang="en-US" sz="2200" dirty="0"/>
              <a:t>Affordable housing </a:t>
            </a:r>
          </a:p>
          <a:p>
            <a:pPr lvl="1"/>
            <a:r>
              <a:rPr lang="en-US" sz="2200" dirty="0"/>
              <a:t>Housing authorities </a:t>
            </a:r>
          </a:p>
          <a:p>
            <a:pPr lvl="1"/>
            <a:endParaRPr lang="en-US" sz="2200" dirty="0"/>
          </a:p>
          <a:p>
            <a:pPr lvl="1"/>
            <a:endParaRPr lang="en-US" sz="2200" dirty="0"/>
          </a:p>
          <a:p>
            <a:pPr marL="457200" lvl="1" indent="0">
              <a:buNone/>
            </a:pPr>
            <a:endParaRPr lang="en-US" sz="2200" dirty="0"/>
          </a:p>
          <a:p>
            <a:pPr marL="457200" lvl="1" indent="0">
              <a:buNone/>
            </a:pPr>
            <a:endParaRPr lang="en-US" sz="2200" dirty="0"/>
          </a:p>
          <a:p>
            <a:pPr lvl="1"/>
            <a:r>
              <a:rPr lang="en-US" sz="2200" dirty="0"/>
              <a:t>Homelessness needs</a:t>
            </a:r>
          </a:p>
          <a:p>
            <a:pPr lvl="1"/>
            <a:r>
              <a:rPr lang="en-US" sz="2200" dirty="0"/>
              <a:t>Housing for special needs </a:t>
            </a:r>
          </a:p>
          <a:p>
            <a:pPr lvl="1"/>
            <a:endParaRPr lang="en-US" sz="2200" dirty="0"/>
          </a:p>
          <a:p>
            <a:endParaRPr lang="en-US" dirty="0"/>
          </a:p>
        </p:txBody>
      </p:sp>
      <p:sp>
        <p:nvSpPr>
          <p:cNvPr id="4" name="Content Placeholder 2">
            <a:extLst>
              <a:ext uri="{FF2B5EF4-FFF2-40B4-BE49-F238E27FC236}">
                <a16:creationId xmlns:a16="http://schemas.microsoft.com/office/drawing/2014/main" id="{3FD5DB26-2E59-2E67-EB4B-9DAD4AE7ED1C}"/>
              </a:ext>
            </a:extLst>
          </p:cNvPr>
          <p:cNvSpPr txBox="1">
            <a:spLocks/>
          </p:cNvSpPr>
          <p:nvPr/>
        </p:nvSpPr>
        <p:spPr>
          <a:xfrm>
            <a:off x="647942" y="2892811"/>
            <a:ext cx="7713633" cy="897473"/>
          </a:xfrm>
          <a:prstGeom prst="rect">
            <a:avLst/>
          </a:prstGeom>
        </p:spPr>
        <p:txBody>
          <a:bodyPr vert="horz" lIns="91440" tIns="45720" rIns="91440" bIns="45720" numCol="1"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solidFill>
                  <a:srgbClr val="213A71"/>
                </a:solidFill>
                <a:latin typeface="Segoe UI" panose="020B0502040204020203" pitchFamily="34" charset="0"/>
                <a:cs typeface="Segoe UI" panose="020B0502040204020203" pitchFamily="34" charset="0"/>
              </a:rPr>
              <a:t>Non-Housing Community Development Needs </a:t>
            </a:r>
          </a:p>
          <a:p>
            <a:pPr lvl="1"/>
            <a:endParaRPr lang="en-US" sz="2200" dirty="0">
              <a:solidFill>
                <a:srgbClr val="213A71"/>
              </a:solidFill>
              <a:latin typeface="Segoe UI" panose="020B0502040204020203" pitchFamily="34" charset="0"/>
              <a:cs typeface="Segoe UI" panose="020B0502040204020203" pitchFamily="34" charset="0"/>
            </a:endParaRPr>
          </a:p>
          <a:p>
            <a:endParaRPr lang="en-US" dirty="0">
              <a:solidFill>
                <a:srgbClr val="213A71"/>
              </a:solidFill>
              <a:latin typeface="Segoe UI" panose="020B0502040204020203" pitchFamily="34" charset="0"/>
              <a:cs typeface="Segoe UI" panose="020B0502040204020203" pitchFamily="34" charset="0"/>
            </a:endParaRPr>
          </a:p>
        </p:txBody>
      </p:sp>
      <p:sp>
        <p:nvSpPr>
          <p:cNvPr id="5" name="Content Placeholder 2">
            <a:extLst>
              <a:ext uri="{FF2B5EF4-FFF2-40B4-BE49-F238E27FC236}">
                <a16:creationId xmlns:a16="http://schemas.microsoft.com/office/drawing/2014/main" id="{D2F3C33F-FC17-1E82-BF69-12B5D08DF9FD}"/>
              </a:ext>
            </a:extLst>
          </p:cNvPr>
          <p:cNvSpPr txBox="1">
            <a:spLocks/>
          </p:cNvSpPr>
          <p:nvPr/>
        </p:nvSpPr>
        <p:spPr>
          <a:xfrm>
            <a:off x="647944" y="3453713"/>
            <a:ext cx="4027752" cy="2894463"/>
          </a:xfrm>
          <a:prstGeom prst="rect">
            <a:avLst/>
          </a:prstGeom>
        </p:spPr>
        <p:txBody>
          <a:bodyPr vert="horz" lIns="91440" tIns="45720" rIns="91440" bIns="45720" numCol="1"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rgbClr val="213A71"/>
                </a:solidFill>
                <a:latin typeface="Segoe UI" panose="020B0502040204020203" pitchFamily="34" charset="0"/>
                <a:cs typeface="Segoe UI" panose="020B0502040204020203" pitchFamily="34" charset="0"/>
              </a:rPr>
              <a:t>Infrastructure </a:t>
            </a:r>
          </a:p>
          <a:p>
            <a:pPr lvl="2"/>
            <a:r>
              <a:rPr lang="en-US" dirty="0">
                <a:solidFill>
                  <a:srgbClr val="213A71"/>
                </a:solidFill>
                <a:latin typeface="Segoe UI" panose="020B0502040204020203" pitchFamily="34" charset="0"/>
                <a:cs typeface="Segoe UI" panose="020B0502040204020203" pitchFamily="34" charset="0"/>
              </a:rPr>
              <a:t>Pedestrian improvements </a:t>
            </a:r>
          </a:p>
          <a:p>
            <a:pPr lvl="2"/>
            <a:r>
              <a:rPr lang="en-US" dirty="0">
                <a:solidFill>
                  <a:srgbClr val="213A71"/>
                </a:solidFill>
                <a:latin typeface="Segoe UI" panose="020B0502040204020203" pitchFamily="34" charset="0"/>
                <a:cs typeface="Segoe UI" panose="020B0502040204020203" pitchFamily="34" charset="0"/>
              </a:rPr>
              <a:t>Parks, open space</a:t>
            </a:r>
          </a:p>
          <a:p>
            <a:pPr lvl="2"/>
            <a:r>
              <a:rPr lang="en-US" dirty="0">
                <a:solidFill>
                  <a:srgbClr val="213A71"/>
                </a:solidFill>
                <a:latin typeface="Segoe UI" panose="020B0502040204020203" pitchFamily="34" charset="0"/>
                <a:cs typeface="Segoe UI" panose="020B0502040204020203" pitchFamily="34" charset="0"/>
              </a:rPr>
              <a:t>Downtown revitalization </a:t>
            </a:r>
          </a:p>
          <a:p>
            <a:pPr lvl="1"/>
            <a:endParaRPr lang="en-US" sz="2200" dirty="0">
              <a:solidFill>
                <a:srgbClr val="213A71"/>
              </a:solidFill>
              <a:latin typeface="Segoe UI" panose="020B0502040204020203" pitchFamily="34" charset="0"/>
              <a:cs typeface="Segoe UI" panose="020B0502040204020203" pitchFamily="34" charset="0"/>
            </a:endParaRPr>
          </a:p>
          <a:p>
            <a:endParaRPr lang="en-US" dirty="0">
              <a:solidFill>
                <a:srgbClr val="213A71"/>
              </a:solidFill>
              <a:latin typeface="Segoe UI" panose="020B0502040204020203" pitchFamily="34" charset="0"/>
              <a:cs typeface="Segoe UI" panose="020B0502040204020203" pitchFamily="34" charset="0"/>
            </a:endParaRPr>
          </a:p>
        </p:txBody>
      </p:sp>
      <p:sp>
        <p:nvSpPr>
          <p:cNvPr id="6" name="Content Placeholder 2">
            <a:extLst>
              <a:ext uri="{FF2B5EF4-FFF2-40B4-BE49-F238E27FC236}">
                <a16:creationId xmlns:a16="http://schemas.microsoft.com/office/drawing/2014/main" id="{A51A9EDB-0D93-503C-B47D-5D1B8BEB9080}"/>
              </a:ext>
            </a:extLst>
          </p:cNvPr>
          <p:cNvSpPr txBox="1">
            <a:spLocks/>
          </p:cNvSpPr>
          <p:nvPr/>
        </p:nvSpPr>
        <p:spPr>
          <a:xfrm>
            <a:off x="4226668" y="3453713"/>
            <a:ext cx="5548928" cy="2894463"/>
          </a:xfrm>
          <a:prstGeom prst="rect">
            <a:avLst/>
          </a:prstGeom>
        </p:spPr>
        <p:txBody>
          <a:bodyPr vert="horz" lIns="91440" tIns="45720" rIns="91440" bIns="45720" numCol="2"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rgbClr val="213A71"/>
                </a:solidFill>
                <a:latin typeface="Segoe UI" panose="020B0502040204020203" pitchFamily="34" charset="0"/>
                <a:cs typeface="Segoe UI" panose="020B0502040204020203" pitchFamily="34" charset="0"/>
              </a:rPr>
              <a:t>Public Services  </a:t>
            </a:r>
          </a:p>
          <a:p>
            <a:pPr lvl="2"/>
            <a:r>
              <a:rPr lang="en-US" dirty="0">
                <a:solidFill>
                  <a:srgbClr val="213A71"/>
                </a:solidFill>
                <a:latin typeface="Segoe UI" panose="020B0502040204020203" pitchFamily="34" charset="0"/>
                <a:cs typeface="Segoe UI" panose="020B0502040204020203" pitchFamily="34" charset="0"/>
              </a:rPr>
              <a:t>Seniors</a:t>
            </a:r>
          </a:p>
          <a:p>
            <a:pPr lvl="2"/>
            <a:r>
              <a:rPr lang="en-US" dirty="0">
                <a:solidFill>
                  <a:srgbClr val="213A71"/>
                </a:solidFill>
                <a:latin typeface="Segoe UI" panose="020B0502040204020203" pitchFamily="34" charset="0"/>
                <a:cs typeface="Segoe UI" panose="020B0502040204020203" pitchFamily="34" charset="0"/>
              </a:rPr>
              <a:t>Job training </a:t>
            </a:r>
          </a:p>
          <a:p>
            <a:pPr lvl="2"/>
            <a:r>
              <a:rPr lang="en-US" dirty="0">
                <a:solidFill>
                  <a:srgbClr val="213A71"/>
                </a:solidFill>
                <a:latin typeface="Segoe UI" panose="020B0502040204020203" pitchFamily="34" charset="0"/>
                <a:cs typeface="Segoe UI" panose="020B0502040204020203" pitchFamily="34" charset="0"/>
              </a:rPr>
              <a:t>Mental health </a:t>
            </a:r>
          </a:p>
          <a:p>
            <a:pPr lvl="2"/>
            <a:endParaRPr lang="en-US" dirty="0">
              <a:solidFill>
                <a:srgbClr val="213A71"/>
              </a:solidFill>
              <a:latin typeface="Segoe UI" panose="020B0502040204020203" pitchFamily="34" charset="0"/>
              <a:cs typeface="Segoe UI" panose="020B0502040204020203" pitchFamily="34" charset="0"/>
            </a:endParaRPr>
          </a:p>
          <a:p>
            <a:pPr lvl="2"/>
            <a:endParaRPr lang="en-US" dirty="0">
              <a:solidFill>
                <a:srgbClr val="213A71"/>
              </a:solidFill>
              <a:latin typeface="Segoe UI" panose="020B0502040204020203" pitchFamily="34" charset="0"/>
              <a:cs typeface="Segoe UI" panose="020B0502040204020203" pitchFamily="34" charset="0"/>
            </a:endParaRPr>
          </a:p>
          <a:p>
            <a:pPr lvl="2"/>
            <a:endParaRPr lang="en-US" dirty="0">
              <a:solidFill>
                <a:srgbClr val="213A71"/>
              </a:solidFill>
              <a:latin typeface="Segoe UI" panose="020B0502040204020203" pitchFamily="34" charset="0"/>
              <a:cs typeface="Segoe UI" panose="020B0502040204020203" pitchFamily="34" charset="0"/>
            </a:endParaRPr>
          </a:p>
          <a:p>
            <a:pPr lvl="2"/>
            <a:r>
              <a:rPr lang="en-US" dirty="0">
                <a:solidFill>
                  <a:srgbClr val="213A71"/>
                </a:solidFill>
                <a:latin typeface="Segoe UI" panose="020B0502040204020203" pitchFamily="34" charset="0"/>
                <a:cs typeface="Segoe UI" panose="020B0502040204020203" pitchFamily="34" charset="0"/>
              </a:rPr>
              <a:t>Youth </a:t>
            </a:r>
          </a:p>
          <a:p>
            <a:pPr lvl="2"/>
            <a:r>
              <a:rPr lang="en-US" dirty="0">
                <a:solidFill>
                  <a:srgbClr val="213A71"/>
                </a:solidFill>
                <a:latin typeface="Segoe UI" panose="020B0502040204020203" pitchFamily="34" charset="0"/>
                <a:cs typeface="Segoe UI" panose="020B0502040204020203" pitchFamily="34" charset="0"/>
              </a:rPr>
              <a:t>Special needs </a:t>
            </a:r>
          </a:p>
          <a:p>
            <a:pPr lvl="2"/>
            <a:r>
              <a:rPr lang="en-US" dirty="0">
                <a:solidFill>
                  <a:srgbClr val="213A71"/>
                </a:solidFill>
                <a:latin typeface="Segoe UI" panose="020B0502040204020203" pitchFamily="34" charset="0"/>
                <a:cs typeface="Segoe UI" panose="020B0502040204020203" pitchFamily="34" charset="0"/>
              </a:rPr>
              <a:t>Transportation</a:t>
            </a:r>
            <a:endParaRPr lang="en-US" sz="2200" dirty="0">
              <a:solidFill>
                <a:srgbClr val="213A71"/>
              </a:solidFill>
              <a:latin typeface="Segoe UI" panose="020B0502040204020203" pitchFamily="34" charset="0"/>
              <a:cs typeface="Segoe UI" panose="020B0502040204020203" pitchFamily="34" charset="0"/>
            </a:endParaRPr>
          </a:p>
          <a:p>
            <a:endParaRPr lang="en-US" dirty="0">
              <a:solidFill>
                <a:srgbClr val="213A71"/>
              </a:solidFill>
              <a:latin typeface="Segoe UI" panose="020B0502040204020203" pitchFamily="34" charset="0"/>
              <a:cs typeface="Segoe UI" panose="020B0502040204020203" pitchFamily="34" charset="0"/>
            </a:endParaRPr>
          </a:p>
        </p:txBody>
      </p:sp>
      <p:sp>
        <p:nvSpPr>
          <p:cNvPr id="7" name="Content Placeholder 2">
            <a:extLst>
              <a:ext uri="{FF2B5EF4-FFF2-40B4-BE49-F238E27FC236}">
                <a16:creationId xmlns:a16="http://schemas.microsoft.com/office/drawing/2014/main" id="{C45997B0-8D5B-BEF5-02EE-6320B0C9540C}"/>
              </a:ext>
            </a:extLst>
          </p:cNvPr>
          <p:cNvSpPr txBox="1">
            <a:spLocks/>
          </p:cNvSpPr>
          <p:nvPr/>
        </p:nvSpPr>
        <p:spPr>
          <a:xfrm>
            <a:off x="647942" y="5440091"/>
            <a:ext cx="7713633" cy="1174215"/>
          </a:xfrm>
          <a:prstGeom prst="rect">
            <a:avLst/>
          </a:prstGeom>
        </p:spPr>
        <p:txBody>
          <a:bodyPr vert="horz" lIns="91440" tIns="45720" rIns="91440" bIns="45720" numCol="1"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solidFill>
                  <a:srgbClr val="213A71"/>
                </a:solidFill>
                <a:latin typeface="Segoe UI" panose="020B0502040204020203" pitchFamily="34" charset="0"/>
                <a:cs typeface="Segoe UI" panose="020B0502040204020203" pitchFamily="34" charset="0"/>
              </a:rPr>
              <a:t>Fair Housing </a:t>
            </a:r>
          </a:p>
          <a:p>
            <a:pPr lvl="1"/>
            <a:r>
              <a:rPr lang="en-US" dirty="0">
                <a:solidFill>
                  <a:srgbClr val="213A71"/>
                </a:solidFill>
                <a:latin typeface="Segoe UI" panose="020B0502040204020203" pitchFamily="34" charset="0"/>
                <a:cs typeface="Segoe UI" panose="020B0502040204020203" pitchFamily="34" charset="0"/>
              </a:rPr>
              <a:t>Barriers to affordable housing </a:t>
            </a:r>
          </a:p>
          <a:p>
            <a:pPr lvl="1"/>
            <a:endParaRPr lang="en-US" sz="2200" dirty="0">
              <a:solidFill>
                <a:srgbClr val="213A71"/>
              </a:solidFill>
              <a:latin typeface="Segoe UI" panose="020B0502040204020203" pitchFamily="34" charset="0"/>
              <a:cs typeface="Segoe UI" panose="020B0502040204020203" pitchFamily="34" charset="0"/>
            </a:endParaRPr>
          </a:p>
          <a:p>
            <a:endParaRPr lang="en-US" dirty="0">
              <a:solidFill>
                <a:srgbClr val="213A7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6272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5686</TotalTime>
  <Words>3147</Words>
  <Application>Microsoft Office PowerPoint</Application>
  <PresentationFormat>Widescreen</PresentationFormat>
  <Paragraphs>454</Paragraphs>
  <Slides>60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Aptos</vt:lpstr>
      <vt:lpstr>Aptos Display</vt:lpstr>
      <vt:lpstr>Arial</vt:lpstr>
      <vt:lpstr>Calibri</vt:lpstr>
      <vt:lpstr>Segoe UI</vt:lpstr>
      <vt:lpstr>Segoe UI Black</vt:lpstr>
      <vt:lpstr>Segoe UI Semibold</vt:lpstr>
      <vt:lpstr>Trebuchet MS</vt:lpstr>
      <vt:lpstr>Office Theme</vt:lpstr>
      <vt:lpstr>PowerPoint Presentation</vt:lpstr>
      <vt:lpstr>Agenda</vt:lpstr>
      <vt:lpstr>Nassau Urban County Consortium</vt:lpstr>
      <vt:lpstr>Nassau County Consortium Member Municipalities</vt:lpstr>
      <vt:lpstr>Five-Year Consolidated Plan </vt:lpstr>
      <vt:lpstr>Five-Year Consolidated Plan</vt:lpstr>
      <vt:lpstr>Five-Year Consolidated Plan</vt:lpstr>
      <vt:lpstr>Five-Year Consolidated Plan</vt:lpstr>
      <vt:lpstr>Five-Year Consolidated Plan</vt:lpstr>
      <vt:lpstr>Fair Housing </vt:lpstr>
      <vt:lpstr>Fair Housing </vt:lpstr>
      <vt:lpstr>Affirmatively Furthering Fair Housing Rule</vt:lpstr>
      <vt:lpstr>Affirmatively Furthering Fair Housing</vt:lpstr>
      <vt:lpstr>Analysis of Impediments to Fair Housing Choice (AI)</vt:lpstr>
      <vt:lpstr>Fair Housing</vt:lpstr>
      <vt:lpstr>Fair Housing Plan/Analysis of Impediments to Fair Housing Choice (“AI”)</vt:lpstr>
      <vt:lpstr>Fair Housing Plan/AI</vt:lpstr>
      <vt:lpstr>Fair Housing Plan/AI Identifies High Opportunity Areas (HOAs)</vt:lpstr>
      <vt:lpstr>Fair Housing Plan/AI</vt:lpstr>
      <vt:lpstr>Fair Housing Plan/AI</vt:lpstr>
      <vt:lpstr>Community Development Block Grant Program (CDBG)</vt:lpstr>
      <vt:lpstr>Eligible Nassau County Priorities </vt:lpstr>
      <vt:lpstr>CDBG Eligible Rehabilitation and Preservation Activities</vt:lpstr>
      <vt:lpstr>Social Economic Development </vt:lpstr>
      <vt:lpstr>National Objective Compliance </vt:lpstr>
      <vt:lpstr>Activity Timeliness and Targeted Completions</vt:lpstr>
      <vt:lpstr>Timeliness Workout Plans</vt:lpstr>
      <vt:lpstr>2020 Census Updates</vt:lpstr>
      <vt:lpstr>HOME Investment Partnerships Program (HOME)</vt:lpstr>
      <vt:lpstr>HOME Investment Partnerships Program </vt:lpstr>
      <vt:lpstr>HOME Investment Partnerships Program </vt:lpstr>
      <vt:lpstr>HOME Investment Partnerships Program </vt:lpstr>
      <vt:lpstr>HOME Eligible Activities </vt:lpstr>
      <vt:lpstr>HOME Investment Partnership Program</vt:lpstr>
      <vt:lpstr>Proposed High Priority Need: Affordable Non-Senior Rental Housing in High Opportunity Areas</vt:lpstr>
      <vt:lpstr>HOME Eligible Housing Must Be Permanent or Transitional </vt:lpstr>
      <vt:lpstr>Criteria for HOME selection process </vt:lpstr>
      <vt:lpstr>Criteria for HOME selection process</vt:lpstr>
      <vt:lpstr>Criteria for HOME selection process</vt:lpstr>
      <vt:lpstr>Criteria for HOME selection process</vt:lpstr>
      <vt:lpstr>Emergency Solutions Grants Program (ESG)</vt:lpstr>
      <vt:lpstr>ESG Eligible Activities </vt:lpstr>
      <vt:lpstr>Section 3 and Other Federal Requirements </vt:lpstr>
      <vt:lpstr>Section 3 </vt:lpstr>
      <vt:lpstr>Other Federal Requirements </vt:lpstr>
      <vt:lpstr>2025 Application Process </vt:lpstr>
      <vt:lpstr>2025 Anticipated Available Funding</vt:lpstr>
      <vt:lpstr>Activity Timeliness and Targeted Completions</vt:lpstr>
      <vt:lpstr>Activity Timelines and Targeted Completions </vt:lpstr>
      <vt:lpstr>Activity Timelines and Targeted Completions</vt:lpstr>
      <vt:lpstr>2025 Application Process</vt:lpstr>
      <vt:lpstr>2025 Application Process</vt:lpstr>
      <vt:lpstr>Application Process </vt:lpstr>
      <vt:lpstr>Annual Reporting Requirements </vt:lpstr>
      <vt:lpstr>2025 Application Process</vt:lpstr>
      <vt:lpstr>Public Comment on CDBG and Housing Needs</vt:lpstr>
      <vt:lpstr>Nassau County OCD FY 2025 Public Hearing On CD and Housing Needs</vt:lpstr>
      <vt:lpstr>Public Hearing Schedule</vt:lpstr>
      <vt:lpstr>Public Comment </vt:lpstr>
      <vt:lpstr>Public Comments</vt:lpstr>
    </vt:vector>
  </TitlesOfParts>
  <Company>VHB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Christiana Kastalek</dc:creator>
  <cp:lastModifiedBy>Gina Martini</cp:lastModifiedBy>
  <cp:revision>39</cp:revision>
  <cp:lastPrinted>2025-01-02T17:08:51Z</cp:lastPrinted>
  <dcterms:created xsi:type="dcterms:W3CDTF">2024-12-23T02:09:36Z</dcterms:created>
  <dcterms:modified xsi:type="dcterms:W3CDTF">2025-01-13T18:59:19Z</dcterms:modified>
</cp:coreProperties>
</file>